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1467" r:id="rId2"/>
    <p:sldId id="386" r:id="rId3"/>
    <p:sldId id="390" r:id="rId4"/>
    <p:sldId id="349" r:id="rId5"/>
    <p:sldId id="350" r:id="rId6"/>
    <p:sldId id="351" r:id="rId7"/>
    <p:sldId id="352" r:id="rId8"/>
    <p:sldId id="388" r:id="rId9"/>
    <p:sldId id="1473" r:id="rId10"/>
    <p:sldId id="1489" r:id="rId11"/>
    <p:sldId id="1474" r:id="rId12"/>
    <p:sldId id="1475" r:id="rId13"/>
    <p:sldId id="1476" r:id="rId14"/>
    <p:sldId id="1477" r:id="rId15"/>
    <p:sldId id="1490" r:id="rId16"/>
    <p:sldId id="1491" r:id="rId17"/>
    <p:sldId id="1479" r:id="rId18"/>
    <p:sldId id="1481" r:id="rId19"/>
    <p:sldId id="1480" r:id="rId20"/>
    <p:sldId id="1482" r:id="rId21"/>
    <p:sldId id="1483" r:id="rId22"/>
    <p:sldId id="1504" r:id="rId23"/>
    <p:sldId id="1508" r:id="rId24"/>
    <p:sldId id="1509" r:id="rId25"/>
    <p:sldId id="151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8"/>
    <a:srgbClr val="FFE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42"/>
    <p:restoredTop sz="81320"/>
  </p:normalViewPr>
  <p:slideViewPr>
    <p:cSldViewPr snapToGrid="0" snapToObjects="1" showGuides="1">
      <p:cViewPr varScale="1">
        <p:scale>
          <a:sx n="74" d="100"/>
          <a:sy n="74" d="100"/>
        </p:scale>
        <p:origin x="1339" y="82"/>
      </p:cViewPr>
      <p:guideLst>
        <p:guide orient="horz" pos="2136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804FE-524B-1740-88E7-08E54D6B9F9A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1AF78-9C63-2C46-9D2F-C9E87719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534F046-227B-0E48-A4A3-25D1755EC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058B5-984D-AE4A-9E84-5C5E8BDA4FB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BC04F71-E2DC-E847-8A28-38C90DBF6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0760CDA-4555-5343-AACE-FF32C91030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649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76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51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08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298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227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www.davidsbatista.net</a:t>
            </a:r>
            <a:r>
              <a:rPr lang="en-US" dirty="0"/>
              <a:t>/assets/documents/posts/2017-11-11-hmm_viterbi_mini_example.pdf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A015E-1142-2B43-9F9E-C09CF067BC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7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E0114-E855-B742-9744-6505CFC20F9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430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2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1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5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2CAD-3A65-C24F-8C6E-53483CFF24C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DE9A-9F1E-E241-AE61-67432D23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3E69D-A04A-E246-A3C0-46ACBE637F13}"/>
              </a:ext>
            </a:extLst>
          </p:cNvPr>
          <p:cNvSpPr txBox="1"/>
          <p:nvPr/>
        </p:nvSpPr>
        <p:spPr>
          <a:xfrm>
            <a:off x="0" y="1407876"/>
            <a:ext cx="9144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IoT and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A777-E05F-7845-9662-C68BAC3F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384" y="0"/>
            <a:ext cx="1996901" cy="1343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3C1DA-861C-2241-9F85-B898F75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0"/>
            <a:ext cx="2025254" cy="1343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93C2-906B-BD4B-88DC-A2BAB6517D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4" y="0"/>
            <a:ext cx="2034226" cy="13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EA7FB-EFFD-3B44-A86A-C7A6164C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8635" y="5504228"/>
            <a:ext cx="1815365" cy="135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88B0C-5D03-394B-847E-4345335600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" y="5508662"/>
            <a:ext cx="1996901" cy="134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AA96E-EE2B-D34B-A660-D55D6C8AEC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4066" r="9796"/>
          <a:stretch/>
        </p:blipFill>
        <p:spPr>
          <a:xfrm>
            <a:off x="2393114" y="5504805"/>
            <a:ext cx="2040047" cy="1351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E4994-D17B-DE4F-B6E9-C809FAE2AB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4823990" y="5494159"/>
            <a:ext cx="2113815" cy="136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C3A76-2BF2-5445-A080-643468C5D8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6906351" y="0"/>
            <a:ext cx="2237649" cy="1363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7E29F-DE24-354C-A014-C78EAA487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2" y="4664614"/>
            <a:ext cx="2189001" cy="760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2F55EA-EA03-B44F-B899-34BF229DA4B8}"/>
              </a:ext>
            </a:extLst>
          </p:cNvPr>
          <p:cNvSpPr txBox="1"/>
          <p:nvPr/>
        </p:nvSpPr>
        <p:spPr>
          <a:xfrm>
            <a:off x="0" y="35082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Lecture </a:t>
            </a:r>
            <a:r>
              <a:rPr lang="en-US" sz="2400" b="1">
                <a:solidFill>
                  <a:srgbClr val="4472C4">
                    <a:lumMod val="75000"/>
                  </a:srgbClr>
                </a:solidFill>
                <a:latin typeface="Lucida Bright" panose="02040602050505020304" pitchFamily="18" charset="77"/>
              </a:rPr>
              <a:t>3.2: 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Lucida Bright" panose="02040602050505020304" pitchFamily="18" charset="77"/>
              </a:rPr>
              <a:t>Machine Learning for IoT</a:t>
            </a:r>
          </a:p>
        </p:txBody>
      </p:sp>
    </p:spTree>
    <p:extLst>
      <p:ext uri="{BB962C8B-B14F-4D97-AF65-F5344CB8AC3E}">
        <p14:creationId xmlns:p14="http://schemas.microsoft.com/office/powerpoint/2010/main" val="77474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155B-73FB-BB4A-B3F3-2BF161475D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Problems solved by HMM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BD4-E6F7-9948-AFA4-C7841600672A}"/>
              </a:ext>
            </a:extLst>
          </p:cNvPr>
          <p:cNvSpPr txBox="1"/>
          <p:nvPr/>
        </p:nvSpPr>
        <p:spPr>
          <a:xfrm>
            <a:off x="288758" y="1662851"/>
            <a:ext cx="8855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1) Likelihood: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Determine the likelihood of an observation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17A26-3073-4440-B7FC-D2E8264CCA4E}"/>
              </a:ext>
            </a:extLst>
          </p:cNvPr>
          <p:cNvSpPr txBox="1"/>
          <p:nvPr/>
        </p:nvSpPr>
        <p:spPr>
          <a:xfrm>
            <a:off x="288758" y="2982724"/>
            <a:ext cx="8855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2) Decoding: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sequence, determine the best sequence of hidden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D105-D757-044A-A8EA-C3C815A99744}"/>
              </a:ext>
            </a:extLst>
          </p:cNvPr>
          <p:cNvSpPr txBox="1"/>
          <p:nvPr/>
        </p:nvSpPr>
        <p:spPr>
          <a:xfrm>
            <a:off x="288758" y="4671929"/>
            <a:ext cx="8855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3) Learning: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 and a sequence of states, learn the HMM parameters: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) Transition probabilities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    ii) Emission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DE071-AB4D-A94C-8A4A-2F57020CF151}"/>
              </a:ext>
            </a:extLst>
          </p:cNvPr>
          <p:cNvSpPr txBox="1"/>
          <p:nvPr/>
        </p:nvSpPr>
        <p:spPr>
          <a:xfrm>
            <a:off x="2600266" y="3025170"/>
            <a:ext cx="341407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[Viterbi algorithm]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2465-931D-4847-8D1D-B746BB4DEBCD}"/>
              </a:ext>
            </a:extLst>
          </p:cNvPr>
          <p:cNvSpPr txBox="1"/>
          <p:nvPr/>
        </p:nvSpPr>
        <p:spPr>
          <a:xfrm>
            <a:off x="2471928" y="4296397"/>
            <a:ext cx="5677461" cy="892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[Forward-backward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[Baum-Welch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50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285D3-D228-7843-BB2A-5F49E77D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6" t="10467" r="16448" b="35977"/>
          <a:stretch/>
        </p:blipFill>
        <p:spPr>
          <a:xfrm>
            <a:off x="2017490" y="943011"/>
            <a:ext cx="4882457" cy="3969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B2D01-AC37-D344-ABEE-8219D383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618" y="2156393"/>
            <a:ext cx="1831783" cy="2545214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DBE8CE23-EE0A-8B4B-B368-F8EF0AB1CC45}"/>
              </a:ext>
            </a:extLst>
          </p:cNvPr>
          <p:cNvSpPr/>
          <p:nvPr/>
        </p:nvSpPr>
        <p:spPr>
          <a:xfrm rot="5400000">
            <a:off x="5702968" y="1631108"/>
            <a:ext cx="1367393" cy="1479688"/>
          </a:xfrm>
          <a:prstGeom prst="triangle">
            <a:avLst>
              <a:gd name="adj" fmla="val 51099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3ED57A-D4CA-B94A-9889-00C084FE0054}"/>
              </a:ext>
            </a:extLst>
          </p:cNvPr>
          <p:cNvGrpSpPr/>
          <p:nvPr/>
        </p:nvGrpSpPr>
        <p:grpSpPr>
          <a:xfrm>
            <a:off x="6494540" y="5672645"/>
            <a:ext cx="941393" cy="942127"/>
            <a:chOff x="1076097" y="5311996"/>
            <a:chExt cx="941393" cy="94212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594442-8C04-5549-9212-380651AC890E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979503-CBEE-A44E-9BFF-940A7D3568BA}"/>
                </a:ext>
              </a:extLst>
            </p:cNvPr>
            <p:cNvSpPr txBox="1"/>
            <p:nvPr/>
          </p:nvSpPr>
          <p:spPr>
            <a:xfrm>
              <a:off x="1108181" y="5536184"/>
              <a:ext cx="88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Near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26907-2738-0542-8144-82198B5F0169}"/>
              </a:ext>
            </a:extLst>
          </p:cNvPr>
          <p:cNvGrpSpPr/>
          <p:nvPr/>
        </p:nvGrpSpPr>
        <p:grpSpPr>
          <a:xfrm>
            <a:off x="7840462" y="5656601"/>
            <a:ext cx="941393" cy="942127"/>
            <a:chOff x="1076097" y="5311996"/>
            <a:chExt cx="941393" cy="94212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D6633-A542-7E48-8DC3-4F68CAA9945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FE2B53-A1BB-8A4C-8123-6688076B0F49}"/>
                </a:ext>
              </a:extLst>
            </p:cNvPr>
            <p:cNvSpPr txBox="1"/>
            <p:nvPr/>
          </p:nvSpPr>
          <p:spPr>
            <a:xfrm>
              <a:off x="1220475" y="5536184"/>
              <a:ext cx="65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Far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69B6E2-D261-DC4B-9DFB-676E6006CDEC}"/>
              </a:ext>
            </a:extLst>
          </p:cNvPr>
          <p:cNvSpPr txBox="1"/>
          <p:nvPr/>
        </p:nvSpPr>
        <p:spPr>
          <a:xfrm>
            <a:off x="5769863" y="5028145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Observations: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913E5F-DE1E-224A-A5AA-795B0F11DDA6}"/>
              </a:ext>
            </a:extLst>
          </p:cNvPr>
          <p:cNvGrpSpPr/>
          <p:nvPr/>
        </p:nvGrpSpPr>
        <p:grpSpPr>
          <a:xfrm>
            <a:off x="1076097" y="5672645"/>
            <a:ext cx="941393" cy="942127"/>
            <a:chOff x="1076097" y="5311996"/>
            <a:chExt cx="941393" cy="94212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E0AC59-ECAB-844A-ABD6-F77C994EC25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AE30D5-C876-DE41-8ED3-CEAF15CC0AA0}"/>
                </a:ext>
              </a:extLst>
            </p:cNvPr>
            <p:cNvSpPr txBox="1"/>
            <p:nvPr/>
          </p:nvSpPr>
          <p:spPr>
            <a:xfrm>
              <a:off x="1156307" y="5552226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Call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290E79-84CD-CD4A-A8F5-723050F11BEC}"/>
              </a:ext>
            </a:extLst>
          </p:cNvPr>
          <p:cNvGrpSpPr/>
          <p:nvPr/>
        </p:nvGrpSpPr>
        <p:grpSpPr>
          <a:xfrm>
            <a:off x="2422019" y="5656601"/>
            <a:ext cx="941393" cy="942127"/>
            <a:chOff x="1076097" y="5311996"/>
            <a:chExt cx="941393" cy="94212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1DCD56-D1F9-9448-891D-31B3E6594CC8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B1982A-828F-9845-8631-4EFCCCC6B896}"/>
                </a:ext>
              </a:extLst>
            </p:cNvPr>
            <p:cNvSpPr txBox="1"/>
            <p:nvPr/>
          </p:nvSpPr>
          <p:spPr>
            <a:xfrm>
              <a:off x="1172349" y="5343680"/>
              <a:ext cx="758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No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Call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24620B-FF3A-FB47-A4B6-90D79CC611D2}"/>
              </a:ext>
            </a:extLst>
          </p:cNvPr>
          <p:cNvSpPr txBox="1"/>
          <p:nvPr/>
        </p:nvSpPr>
        <p:spPr>
          <a:xfrm>
            <a:off x="351420" y="5028145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States: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DCAA9-5302-B749-BF2F-BCE1C9E81C5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</p:spTree>
    <p:extLst>
      <p:ext uri="{BB962C8B-B14F-4D97-AF65-F5344CB8AC3E}">
        <p14:creationId xmlns:p14="http://schemas.microsoft.com/office/powerpoint/2010/main" val="2573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14AFD6-BAE7-D546-9329-F2977662DC8E}"/>
              </a:ext>
            </a:extLst>
          </p:cNvPr>
          <p:cNvGrpSpPr/>
          <p:nvPr/>
        </p:nvGrpSpPr>
        <p:grpSpPr>
          <a:xfrm>
            <a:off x="2953023" y="2047129"/>
            <a:ext cx="941393" cy="942127"/>
            <a:chOff x="1076097" y="5311996"/>
            <a:chExt cx="941393" cy="9421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ADC955-5729-1F46-A3F0-F01370758094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4AFEA8-4F42-AE4E-AB35-09F45EAE6BC5}"/>
                </a:ext>
              </a:extLst>
            </p:cNvPr>
            <p:cNvSpPr txBox="1"/>
            <p:nvPr/>
          </p:nvSpPr>
          <p:spPr>
            <a:xfrm>
              <a:off x="1156307" y="5552226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Call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F3F72-1A0A-CE4F-ADCB-104533058DB0}"/>
              </a:ext>
            </a:extLst>
          </p:cNvPr>
          <p:cNvGrpSpPr/>
          <p:nvPr/>
        </p:nvGrpSpPr>
        <p:grpSpPr>
          <a:xfrm>
            <a:off x="5486061" y="2047129"/>
            <a:ext cx="941393" cy="942127"/>
            <a:chOff x="1076097" y="5311996"/>
            <a:chExt cx="941393" cy="9421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5DFE8E-023D-734B-9508-B5E9F88FEAD8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BE5E77-3D4B-6246-BFEA-162635BA3F5C}"/>
                </a:ext>
              </a:extLst>
            </p:cNvPr>
            <p:cNvSpPr txBox="1"/>
            <p:nvPr/>
          </p:nvSpPr>
          <p:spPr>
            <a:xfrm>
              <a:off x="1172349" y="5343680"/>
              <a:ext cx="758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No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Call</a:t>
              </a:r>
            </a:p>
          </p:txBody>
        </p:sp>
      </p:grpSp>
      <p:sp>
        <p:nvSpPr>
          <p:cNvPr id="8" name="Arc 7">
            <a:extLst>
              <a:ext uri="{FF2B5EF4-FFF2-40B4-BE49-F238E27FC236}">
                <a16:creationId xmlns:a16="http://schemas.microsoft.com/office/drawing/2014/main" id="{CDAB3E82-D166-6042-A911-9634D0617691}"/>
              </a:ext>
            </a:extLst>
          </p:cNvPr>
          <p:cNvSpPr/>
          <p:nvPr/>
        </p:nvSpPr>
        <p:spPr>
          <a:xfrm rot="18942515">
            <a:off x="3681522" y="1489076"/>
            <a:ext cx="2017434" cy="1952764"/>
          </a:xfrm>
          <a:prstGeom prst="arc">
            <a:avLst>
              <a:gd name="adj1" fmla="val 14499266"/>
              <a:gd name="adj2" fmla="val 1572932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2B698E7-A3E9-4842-8F34-1F8B79082AE3}"/>
              </a:ext>
            </a:extLst>
          </p:cNvPr>
          <p:cNvSpPr/>
          <p:nvPr/>
        </p:nvSpPr>
        <p:spPr>
          <a:xfrm rot="18942515" flipH="1" flipV="1">
            <a:off x="3730086" y="1631209"/>
            <a:ext cx="1952447" cy="1888739"/>
          </a:xfrm>
          <a:prstGeom prst="arc">
            <a:avLst>
              <a:gd name="adj1" fmla="val 14499266"/>
              <a:gd name="adj2" fmla="val 1572932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48285DF-F74C-0044-AB4E-39D735A74C72}"/>
              </a:ext>
            </a:extLst>
          </p:cNvPr>
          <p:cNvSpPr/>
          <p:nvPr/>
        </p:nvSpPr>
        <p:spPr>
          <a:xfrm rot="20445461" flipH="1" flipV="1">
            <a:off x="2243940" y="2137324"/>
            <a:ext cx="890657" cy="876509"/>
          </a:xfrm>
          <a:prstGeom prst="arc">
            <a:avLst>
              <a:gd name="adj1" fmla="val 14499266"/>
              <a:gd name="adj2" fmla="val 9011176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394807-08FE-EF48-9E48-E8822CAD6ED8}"/>
              </a:ext>
            </a:extLst>
          </p:cNvPr>
          <p:cNvSpPr/>
          <p:nvPr/>
        </p:nvSpPr>
        <p:spPr>
          <a:xfrm rot="20445461">
            <a:off x="6248553" y="2040014"/>
            <a:ext cx="890657" cy="876509"/>
          </a:xfrm>
          <a:prstGeom prst="arc">
            <a:avLst>
              <a:gd name="adj1" fmla="val 14499266"/>
              <a:gd name="adj2" fmla="val 9011176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ADECD-BF1E-6440-BFC9-66BD3BF17E19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6251C2-B7C7-834C-80D4-ECE0A49691C8}"/>
              </a:ext>
            </a:extLst>
          </p:cNvPr>
          <p:cNvGrpSpPr/>
          <p:nvPr/>
        </p:nvGrpSpPr>
        <p:grpSpPr>
          <a:xfrm>
            <a:off x="1441566" y="3014834"/>
            <a:ext cx="2287315" cy="2233150"/>
            <a:chOff x="1441566" y="3014834"/>
            <a:chExt cx="2287315" cy="22331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4A8007-C738-0549-86F9-0FEE95D16428}"/>
                </a:ext>
              </a:extLst>
            </p:cNvPr>
            <p:cNvGrpSpPr/>
            <p:nvPr/>
          </p:nvGrpSpPr>
          <p:grpSpPr>
            <a:xfrm>
              <a:off x="1441566" y="4305857"/>
              <a:ext cx="941393" cy="942127"/>
              <a:chOff x="1076097" y="5311996"/>
              <a:chExt cx="941393" cy="94212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1102F5-47F9-CD45-9A2E-60DE0310FE55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BFBF8-2B9A-8846-AC67-57E25731BC93}"/>
                  </a:ext>
                </a:extLst>
              </p:cNvPr>
              <p:cNvSpPr txBox="1"/>
              <p:nvPr/>
            </p:nvSpPr>
            <p:spPr>
              <a:xfrm>
                <a:off x="1108181" y="5536184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Near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E7F1EA-F54E-C041-8C53-CE2AF6FE3993}"/>
                </a:ext>
              </a:extLst>
            </p:cNvPr>
            <p:cNvGrpSpPr/>
            <p:nvPr/>
          </p:nvGrpSpPr>
          <p:grpSpPr>
            <a:xfrm>
              <a:off x="2787488" y="4289813"/>
              <a:ext cx="941393" cy="942127"/>
              <a:chOff x="1076097" y="5311996"/>
              <a:chExt cx="941393" cy="9421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F5A94A7-C20E-AF40-BC90-84BAC510C9B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D9D09-5651-4544-B92D-CE0FFD4650ED}"/>
                  </a:ext>
                </a:extLst>
              </p:cNvPr>
              <p:cNvSpPr txBox="1"/>
              <p:nvPr/>
            </p:nvSpPr>
            <p:spPr>
              <a:xfrm>
                <a:off x="1220475" y="5536184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Far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135675-A04B-3F42-AB64-32234C39142B}"/>
                </a:ext>
              </a:extLst>
            </p:cNvPr>
            <p:cNvCxnSpPr/>
            <p:nvPr/>
          </p:nvCxnSpPr>
          <p:spPr>
            <a:xfrm flipH="1">
              <a:off x="2124386" y="3038804"/>
              <a:ext cx="1129765" cy="123496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CC02AD-CD7E-954C-825A-82B27F379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9971" y="3014834"/>
              <a:ext cx="15886" cy="12331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0A200F-7BCC-5447-8A70-85DF73A164FE}"/>
              </a:ext>
            </a:extLst>
          </p:cNvPr>
          <p:cNvGrpSpPr/>
          <p:nvPr/>
        </p:nvGrpSpPr>
        <p:grpSpPr>
          <a:xfrm>
            <a:off x="5658302" y="3013940"/>
            <a:ext cx="2287315" cy="2218000"/>
            <a:chOff x="5658302" y="3013940"/>
            <a:chExt cx="2287315" cy="221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AF6A7-8457-1E4B-8C14-F9BFF853388F}"/>
                </a:ext>
              </a:extLst>
            </p:cNvPr>
            <p:cNvGrpSpPr/>
            <p:nvPr/>
          </p:nvGrpSpPr>
          <p:grpSpPr>
            <a:xfrm>
              <a:off x="5658302" y="4289813"/>
              <a:ext cx="941393" cy="942127"/>
              <a:chOff x="1076097" y="5311996"/>
              <a:chExt cx="941393" cy="94212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5FF980D-55D3-C34B-AFE1-F7ACD8E822EC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79C454-90E0-F543-9087-92637C425553}"/>
                  </a:ext>
                </a:extLst>
              </p:cNvPr>
              <p:cNvSpPr txBox="1"/>
              <p:nvPr/>
            </p:nvSpPr>
            <p:spPr>
              <a:xfrm>
                <a:off x="1108181" y="5536184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Near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B26454-D407-1444-8661-3011F68B4280}"/>
                </a:ext>
              </a:extLst>
            </p:cNvPr>
            <p:cNvGrpSpPr/>
            <p:nvPr/>
          </p:nvGrpSpPr>
          <p:grpSpPr>
            <a:xfrm>
              <a:off x="7004224" y="4273769"/>
              <a:ext cx="941393" cy="942127"/>
              <a:chOff x="1076097" y="5311996"/>
              <a:chExt cx="941393" cy="94212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D374AF-D926-D740-BD86-26DCA8B75E7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EC03F-161A-5A4E-A81E-63B7110D85FB}"/>
                  </a:ext>
                </a:extLst>
              </p:cNvPr>
              <p:cNvSpPr txBox="1"/>
              <p:nvPr/>
            </p:nvSpPr>
            <p:spPr>
              <a:xfrm>
                <a:off x="1220475" y="5536184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Far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5C182F-3767-7540-9D3A-176C74AF6B92}"/>
                </a:ext>
              </a:extLst>
            </p:cNvPr>
            <p:cNvCxnSpPr>
              <a:cxnSpLocks/>
            </p:cNvCxnSpPr>
            <p:nvPr/>
          </p:nvCxnSpPr>
          <p:spPr>
            <a:xfrm>
              <a:off x="6155776" y="3013940"/>
              <a:ext cx="1129765" cy="123496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06F485D-464B-6748-8D24-D875810E2FB5}"/>
                </a:ext>
              </a:extLst>
            </p:cNvPr>
            <p:cNvCxnSpPr>
              <a:cxnSpLocks/>
            </p:cNvCxnSpPr>
            <p:nvPr/>
          </p:nvCxnSpPr>
          <p:spPr>
            <a:xfrm>
              <a:off x="5968678" y="3038804"/>
              <a:ext cx="15886" cy="12331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678D30-4EB2-CD41-A5B2-FFB7B22BA525}"/>
              </a:ext>
            </a:extLst>
          </p:cNvPr>
          <p:cNvGrpSpPr/>
          <p:nvPr/>
        </p:nvGrpSpPr>
        <p:grpSpPr>
          <a:xfrm>
            <a:off x="2540490" y="957238"/>
            <a:ext cx="2934238" cy="1415471"/>
            <a:chOff x="2540490" y="957238"/>
            <a:chExt cx="2934238" cy="14154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BE72D9-8C8E-424D-A23B-B7F6EB6B2464}"/>
                </a:ext>
              </a:extLst>
            </p:cNvPr>
            <p:cNvGrpSpPr/>
            <p:nvPr/>
          </p:nvGrpSpPr>
          <p:grpSpPr>
            <a:xfrm>
              <a:off x="2540490" y="957238"/>
              <a:ext cx="1251284" cy="586238"/>
              <a:chOff x="401053" y="1331495"/>
              <a:chExt cx="1251284" cy="58623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538C8D-076B-2C4F-BFA5-EF951B3B86B9}"/>
                  </a:ext>
                </a:extLst>
              </p:cNvPr>
              <p:cNvSpPr/>
              <p:nvPr/>
            </p:nvSpPr>
            <p:spPr>
              <a:xfrm>
                <a:off x="401053" y="1331495"/>
                <a:ext cx="1251284" cy="586238"/>
              </a:xfrm>
              <a:prstGeom prst="rect">
                <a:avLst/>
              </a:prstGeom>
              <a:noFill/>
              <a:ln w="349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5245A7-43A4-2943-A2F7-4B4EF3B4C4F9}"/>
                  </a:ext>
                </a:extLst>
              </p:cNvPr>
              <p:cNvSpPr txBox="1"/>
              <p:nvPr/>
            </p:nvSpPr>
            <p:spPr>
              <a:xfrm>
                <a:off x="567214" y="1393781"/>
                <a:ext cx="893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Start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080DBF-EA0B-7A4A-BC31-7F87BF7D4742}"/>
                </a:ext>
              </a:extLst>
            </p:cNvPr>
            <p:cNvCxnSpPr>
              <a:cxnSpLocks/>
              <a:stCxn id="40" idx="2"/>
              <a:endCxn id="3" idx="0"/>
            </p:cNvCxnSpPr>
            <p:nvPr/>
          </p:nvCxnSpPr>
          <p:spPr>
            <a:xfrm>
              <a:off x="3166132" y="1543476"/>
              <a:ext cx="257588" cy="50365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832E33-32EA-E341-82B1-E569FB6FAFAD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57" y="1584769"/>
              <a:ext cx="2078871" cy="78794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FEA3A5-101C-FC48-94D0-9A77A40D6041}"/>
              </a:ext>
            </a:extLst>
          </p:cNvPr>
          <p:cNvGrpSpPr/>
          <p:nvPr/>
        </p:nvGrpSpPr>
        <p:grpSpPr>
          <a:xfrm>
            <a:off x="3879793" y="958135"/>
            <a:ext cx="3361758" cy="1414574"/>
            <a:chOff x="3879793" y="958135"/>
            <a:chExt cx="3361758" cy="14145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8FEEE5-469F-704B-9089-6B7C39DF90A0}"/>
                </a:ext>
              </a:extLst>
            </p:cNvPr>
            <p:cNvGrpSpPr/>
            <p:nvPr/>
          </p:nvGrpSpPr>
          <p:grpSpPr>
            <a:xfrm>
              <a:off x="5990267" y="958135"/>
              <a:ext cx="1251284" cy="586238"/>
              <a:chOff x="401053" y="1331495"/>
              <a:chExt cx="1251284" cy="58623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2420186-1E8B-964B-AAA4-B7A5A2EB500F}"/>
                  </a:ext>
                </a:extLst>
              </p:cNvPr>
              <p:cNvSpPr/>
              <p:nvPr/>
            </p:nvSpPr>
            <p:spPr>
              <a:xfrm>
                <a:off x="401053" y="1331495"/>
                <a:ext cx="1251284" cy="586238"/>
              </a:xfrm>
              <a:prstGeom prst="rect">
                <a:avLst/>
              </a:prstGeom>
              <a:noFill/>
              <a:ln w="349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2AB0E6-E4CE-2C4E-8226-5AD40361B238}"/>
                  </a:ext>
                </a:extLst>
              </p:cNvPr>
              <p:cNvSpPr txBox="1"/>
              <p:nvPr/>
            </p:nvSpPr>
            <p:spPr>
              <a:xfrm>
                <a:off x="663466" y="1393781"/>
                <a:ext cx="7505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End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0F442AD-DD95-4A4B-B8E5-D8EAED042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793" y="1569057"/>
              <a:ext cx="2076964" cy="80365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6F3731-589D-1745-9B9D-49C77EC03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8107" y="1612289"/>
              <a:ext cx="55878" cy="39393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E4E37F-8C1C-2748-AC78-25D15E9F6484}"/>
              </a:ext>
            </a:extLst>
          </p:cNvPr>
          <p:cNvGrpSpPr/>
          <p:nvPr/>
        </p:nvGrpSpPr>
        <p:grpSpPr>
          <a:xfrm>
            <a:off x="677990" y="1217896"/>
            <a:ext cx="1845106" cy="1028531"/>
            <a:chOff x="677990" y="1217896"/>
            <a:chExt cx="1845106" cy="102853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756A3B-B1A8-C340-ABFC-6E6F8BC6659F}"/>
                </a:ext>
              </a:extLst>
            </p:cNvPr>
            <p:cNvSpPr/>
            <p:nvPr/>
          </p:nvSpPr>
          <p:spPr>
            <a:xfrm>
              <a:off x="677990" y="1304300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B35C8B-4CCE-A247-8B10-473DBDDB83EB}"/>
                </a:ext>
              </a:extLst>
            </p:cNvPr>
            <p:cNvSpPr txBox="1"/>
            <p:nvPr/>
          </p:nvSpPr>
          <p:spPr>
            <a:xfrm>
              <a:off x="900443" y="1543476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51CD954-B475-BA4C-A30E-5A55C99A0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2318" y="1217896"/>
              <a:ext cx="930778" cy="3618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7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F091F4-4EA1-D24C-A02C-B560E470FE4B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8784-C9CD-9543-A882-3A1595CF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" y="700839"/>
            <a:ext cx="3747336" cy="22158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42D793-802F-234F-9B22-CB37F7AF01E8}"/>
              </a:ext>
            </a:extLst>
          </p:cNvPr>
          <p:cNvGraphicFramePr>
            <a:graphicFrameLocks noGrp="1"/>
          </p:cNvGraphicFramePr>
          <p:nvPr/>
        </p:nvGraphicFramePr>
        <p:xfrm>
          <a:off x="224590" y="3691020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198C15-4F75-6B45-BCD8-B56D077A01C4}"/>
              </a:ext>
            </a:extLst>
          </p:cNvPr>
          <p:cNvGraphicFramePr>
            <a:graphicFrameLocks noGrp="1"/>
          </p:cNvGraphicFramePr>
          <p:nvPr/>
        </p:nvGraphicFramePr>
        <p:xfrm>
          <a:off x="4981074" y="3691020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7A15A1-EEFF-A04A-A0DD-92A0EA4BF01D}"/>
              </a:ext>
            </a:extLst>
          </p:cNvPr>
          <p:cNvSpPr txBox="1"/>
          <p:nvPr/>
        </p:nvSpPr>
        <p:spPr>
          <a:xfrm>
            <a:off x="925148" y="5833799"/>
            <a:ext cx="286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State transition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probabilities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0E43-6456-9740-BE72-A7016BEED5A8}"/>
              </a:ext>
            </a:extLst>
          </p:cNvPr>
          <p:cNvSpPr txBox="1"/>
          <p:nvPr/>
        </p:nvSpPr>
        <p:spPr>
          <a:xfrm>
            <a:off x="6019939" y="5833798"/>
            <a:ext cx="2382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Emission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2618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57144-9A16-E243-90A4-D886E624148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FBC0F-46C7-6A4C-8A88-D7C2B4C061B0}"/>
              </a:ext>
            </a:extLst>
          </p:cNvPr>
          <p:cNvSpPr txBox="1"/>
          <p:nvPr/>
        </p:nvSpPr>
        <p:spPr>
          <a:xfrm>
            <a:off x="389161" y="2785798"/>
            <a:ext cx="836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Emission states are: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Near, Far, Far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77593-F712-D946-A723-D07A8C7F9867}"/>
              </a:ext>
            </a:extLst>
          </p:cNvPr>
          <p:cNvSpPr txBox="1"/>
          <p:nvPr/>
        </p:nvSpPr>
        <p:spPr>
          <a:xfrm>
            <a:off x="389161" y="3453396"/>
            <a:ext cx="836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What is the hidden state sequence?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5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C1C36-1C7C-3B48-A489-3CD55CD85E4F}"/>
              </a:ext>
            </a:extLst>
          </p:cNvPr>
          <p:cNvGrpSpPr/>
          <p:nvPr/>
        </p:nvGrpSpPr>
        <p:grpSpPr>
          <a:xfrm>
            <a:off x="257948" y="5502937"/>
            <a:ext cx="1251284" cy="586238"/>
            <a:chOff x="257948" y="5502937"/>
            <a:chExt cx="1251284" cy="5862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E42238-F6C3-DC46-936C-3C1512D4E2E0}"/>
                </a:ext>
              </a:extLst>
            </p:cNvPr>
            <p:cNvSpPr/>
            <p:nvPr/>
          </p:nvSpPr>
          <p:spPr>
            <a:xfrm>
              <a:off x="257948" y="5502937"/>
              <a:ext cx="1251284" cy="586238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80F85F-495F-4F4C-A4E3-2F4DCF5411DF}"/>
                </a:ext>
              </a:extLst>
            </p:cNvPr>
            <p:cNvSpPr txBox="1"/>
            <p:nvPr/>
          </p:nvSpPr>
          <p:spPr>
            <a:xfrm>
              <a:off x="632655" y="5565223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9442C3-DE6E-904F-A271-55C14E28527A}"/>
              </a:ext>
            </a:extLst>
          </p:cNvPr>
          <p:cNvSpPr txBox="1"/>
          <p:nvPr/>
        </p:nvSpPr>
        <p:spPr>
          <a:xfrm>
            <a:off x="1172714" y="775726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</p:spTree>
    <p:extLst>
      <p:ext uri="{BB962C8B-B14F-4D97-AF65-F5344CB8AC3E}">
        <p14:creationId xmlns:p14="http://schemas.microsoft.com/office/powerpoint/2010/main" val="285882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627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C0D9-AB48-A640-AE7E-50F29F2C78F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17910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2C5B2-F4D4-8245-9134-5CB66B2885F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EB1D6-1FB9-184C-BE31-781370F41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68"/>
          <a:stretch/>
        </p:blipFill>
        <p:spPr>
          <a:xfrm>
            <a:off x="48126" y="2628667"/>
            <a:ext cx="9144001" cy="643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E9D15-0146-5B48-AC8E-9FDE435C7AEE}"/>
              </a:ext>
            </a:extLst>
          </p:cNvPr>
          <p:cNvSpPr txBox="1"/>
          <p:nvPr/>
        </p:nvSpPr>
        <p:spPr>
          <a:xfrm>
            <a:off x="0" y="6519446"/>
            <a:ext cx="895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[Ref] http://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www.davidsbatista.net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/assets/documents/posts/2017-11-11-hmm_viterbi_mini_example.pdf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C626B-FB88-5B49-921C-BA5FC38B3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4442587"/>
            <a:ext cx="9144001" cy="675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33DF0-B707-4A4C-B14E-D330D736D4FA}"/>
                  </a:ext>
                </a:extLst>
              </p:cNvPr>
              <p:cNvSpPr txBox="1"/>
              <p:nvPr/>
            </p:nvSpPr>
            <p:spPr>
              <a:xfrm>
                <a:off x="1379620" y="3399876"/>
                <a:ext cx="42838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Initialize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𝛿</m:t>
                      </m:r>
                      <m:r>
                        <a:rPr kumimoji="0" lang="en-US" sz="2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Start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33DF0-B707-4A4C-B14E-D330D736D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20" y="3399876"/>
                <a:ext cx="4283865" cy="430887"/>
              </a:xfrm>
              <a:prstGeom prst="rect">
                <a:avLst/>
              </a:prstGeom>
              <a:blipFill>
                <a:blip r:embed="rId3"/>
                <a:stretch>
                  <a:fillRect l="-1183" r="-88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77D7464-5F1D-534E-A2BB-B2D74677F17E}"/>
              </a:ext>
            </a:extLst>
          </p:cNvPr>
          <p:cNvGrpSpPr/>
          <p:nvPr/>
        </p:nvGrpSpPr>
        <p:grpSpPr>
          <a:xfrm>
            <a:off x="5647443" y="1555178"/>
            <a:ext cx="2742578" cy="1749495"/>
            <a:chOff x="5647443" y="1555178"/>
            <a:chExt cx="2742578" cy="17494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CE7C2-1B6D-1A4E-824E-C7643D5090E7}"/>
                </a:ext>
              </a:extLst>
            </p:cNvPr>
            <p:cNvSpPr/>
            <p:nvPr/>
          </p:nvSpPr>
          <p:spPr>
            <a:xfrm>
              <a:off x="6833937" y="2662989"/>
              <a:ext cx="1556084" cy="641684"/>
            </a:xfrm>
            <a:prstGeom prst="rect">
              <a:avLst/>
            </a:prstGeom>
            <a:noFill/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A222B3-3F09-E342-8319-3F6EDE029C45}"/>
                </a:ext>
              </a:extLst>
            </p:cNvPr>
            <p:cNvSpPr txBox="1"/>
            <p:nvPr/>
          </p:nvSpPr>
          <p:spPr>
            <a:xfrm>
              <a:off x="5647443" y="1555178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Recursion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BCD9998-EC1E-B04E-9A79-0E35DD45BB28}"/>
                </a:ext>
              </a:extLst>
            </p:cNvPr>
            <p:cNvSpPr/>
            <p:nvPr/>
          </p:nvSpPr>
          <p:spPr>
            <a:xfrm>
              <a:off x="7262766" y="1814946"/>
              <a:ext cx="570091" cy="685435"/>
            </a:xfrm>
            <a:custGeom>
              <a:avLst/>
              <a:gdLst>
                <a:gd name="connsiteX0" fmla="*/ 0 w 689810"/>
                <a:gd name="connsiteY0" fmla="*/ 0 h 753979"/>
                <a:gd name="connsiteX1" fmla="*/ 513347 w 689810"/>
                <a:gd name="connsiteY1" fmla="*/ 224589 h 753979"/>
                <a:gd name="connsiteX2" fmla="*/ 689810 w 689810"/>
                <a:gd name="connsiteY2" fmla="*/ 753979 h 75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753979">
                  <a:moveTo>
                    <a:pt x="0" y="0"/>
                  </a:moveTo>
                  <a:cubicBezTo>
                    <a:pt x="199189" y="49463"/>
                    <a:pt x="398379" y="98926"/>
                    <a:pt x="513347" y="224589"/>
                  </a:cubicBezTo>
                  <a:cubicBezTo>
                    <a:pt x="628315" y="350252"/>
                    <a:pt x="659062" y="552115"/>
                    <a:pt x="689810" y="753979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6D99F8-BA6A-424B-AB79-3E8DE5030E5E}"/>
              </a:ext>
            </a:extLst>
          </p:cNvPr>
          <p:cNvSpPr txBox="1"/>
          <p:nvPr/>
        </p:nvSpPr>
        <p:spPr>
          <a:xfrm>
            <a:off x="201148" y="996335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Save two parameters per iteration, per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FBF60-90F9-5641-88E7-F9AE6C801C0D}"/>
                  </a:ext>
                </a:extLst>
              </p:cNvPr>
              <p:cNvSpPr txBox="1"/>
              <p:nvPr/>
            </p:nvSpPr>
            <p:spPr>
              <a:xfrm>
                <a:off x="1363578" y="5430778"/>
                <a:ext cx="43838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={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Start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Call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NoCall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End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FBF60-90F9-5641-88E7-F9AE6C801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8" y="5430778"/>
                <a:ext cx="4383892" cy="430887"/>
              </a:xfrm>
              <a:prstGeom prst="rect">
                <a:avLst/>
              </a:prstGeom>
              <a:blipFill>
                <a:blip r:embed="rId4"/>
                <a:stretch>
                  <a:fillRect l="-865" r="-172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71A982-3216-AE44-B22C-83BC2A832088}"/>
                  </a:ext>
                </a:extLst>
              </p:cNvPr>
              <p:cNvSpPr txBox="1"/>
              <p:nvPr/>
            </p:nvSpPr>
            <p:spPr>
              <a:xfrm>
                <a:off x="1363578" y="5933909"/>
                <a:ext cx="3360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={</m:t>
                      </m:r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St</m:t>
                      </m:r>
                      <m: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Near</m:t>
                      </m:r>
                      <m: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Far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71A982-3216-AE44-B22C-83BC2A832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8" y="5933909"/>
                <a:ext cx="3360279" cy="492443"/>
              </a:xfrm>
              <a:prstGeom prst="rect">
                <a:avLst/>
              </a:prstGeom>
              <a:blipFill>
                <a:blip r:embed="rId5"/>
                <a:stretch>
                  <a:fillRect l="-376" r="-338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5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775726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601CD8-C3C5-274E-A97E-F7BCEF45FA9E}"/>
              </a:ext>
            </a:extLst>
          </p:cNvPr>
          <p:cNvGrpSpPr/>
          <p:nvPr/>
        </p:nvGrpSpPr>
        <p:grpSpPr>
          <a:xfrm>
            <a:off x="257948" y="5502937"/>
            <a:ext cx="1251284" cy="586238"/>
            <a:chOff x="257948" y="5502937"/>
            <a:chExt cx="1251284" cy="5862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2BD9AD-0860-0A46-8EA5-71D0D91472F7}"/>
                </a:ext>
              </a:extLst>
            </p:cNvPr>
            <p:cNvSpPr/>
            <p:nvPr/>
          </p:nvSpPr>
          <p:spPr>
            <a:xfrm>
              <a:off x="257948" y="5502937"/>
              <a:ext cx="1251284" cy="586238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9C5133-7F1E-1240-8B20-3775843A9F2D}"/>
                </a:ext>
              </a:extLst>
            </p:cNvPr>
            <p:cNvSpPr txBox="1"/>
            <p:nvPr/>
          </p:nvSpPr>
          <p:spPr>
            <a:xfrm>
              <a:off x="632655" y="5565223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63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1A846346-C81D-8146-B0CA-CBD59456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77" y="2530057"/>
            <a:ext cx="2686942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952610" cy="3424226"/>
            <a:chOff x="2035429" y="1682587"/>
            <a:chExt cx="952610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D2E6C-8C2C-FE47-A695-37FAD9636E0E}"/>
              </a:ext>
            </a:extLst>
          </p:cNvPr>
          <p:cNvCxnSpPr>
            <a:cxnSpLocks/>
          </p:cNvCxnSpPr>
          <p:nvPr/>
        </p:nvCxnSpPr>
        <p:spPr>
          <a:xfrm flipV="1">
            <a:off x="1088374" y="2416166"/>
            <a:ext cx="1019115" cy="76615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77572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79DDB3-1440-AA4F-B06E-59BDCBA56287}"/>
                  </a:ext>
                </a:extLst>
              </p:cNvPr>
              <p:cNvSpPr txBox="1"/>
              <p:nvPr/>
            </p:nvSpPr>
            <p:spPr>
              <a:xfrm>
                <a:off x="64896" y="4024726"/>
                <a:ext cx="15319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𝛿</m:t>
                      </m:r>
                      <m:r>
                        <a:rPr kumimoji="0" lang="en-US" sz="20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Start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79DDB3-1440-AA4F-B06E-59BDCBA5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" y="4024726"/>
                <a:ext cx="1531958" cy="307777"/>
              </a:xfrm>
              <a:prstGeom prst="rect">
                <a:avLst/>
              </a:prstGeom>
              <a:blipFill>
                <a:blip r:embed="rId3"/>
                <a:stretch>
                  <a:fillRect l="-2459" r="-16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1E9AB7A-8FCA-FE48-A015-F5862081E1B2}"/>
              </a:ext>
            </a:extLst>
          </p:cNvPr>
          <p:cNvGraphicFramePr>
            <a:graphicFrameLocks noGrp="1"/>
          </p:cNvGraphicFramePr>
          <p:nvPr/>
        </p:nvGraphicFramePr>
        <p:xfrm>
          <a:off x="5015602" y="775726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8A21668-1000-1E46-8AD9-1EAD5213A883}"/>
              </a:ext>
            </a:extLst>
          </p:cNvPr>
          <p:cNvGraphicFramePr>
            <a:graphicFrameLocks noGrp="1"/>
          </p:cNvGraphicFramePr>
          <p:nvPr/>
        </p:nvGraphicFramePr>
        <p:xfrm>
          <a:off x="5015600" y="3900063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5053C18-904A-A443-9624-AF7700293329}"/>
              </a:ext>
            </a:extLst>
          </p:cNvPr>
          <p:cNvSpPr txBox="1"/>
          <p:nvPr/>
        </p:nvSpPr>
        <p:spPr>
          <a:xfrm>
            <a:off x="5015601" y="2918505"/>
            <a:ext cx="40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State transition probabilities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B0A2E3-C19F-0D4D-B9A5-0DEA4D23E7D1}"/>
              </a:ext>
            </a:extLst>
          </p:cNvPr>
          <p:cNvSpPr txBox="1"/>
          <p:nvPr/>
        </p:nvSpPr>
        <p:spPr>
          <a:xfrm>
            <a:off x="5909393" y="604284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Emission probabilities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501F4-40F2-7D43-9FAC-7D7D59298E7D}"/>
              </a:ext>
            </a:extLst>
          </p:cNvPr>
          <p:cNvSpPr/>
          <p:nvPr/>
        </p:nvSpPr>
        <p:spPr>
          <a:xfrm>
            <a:off x="25794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77DF5E-E3C2-B342-8E39-C288D2B7C2F5}"/>
              </a:ext>
            </a:extLst>
          </p:cNvPr>
          <p:cNvSpPr txBox="1"/>
          <p:nvPr/>
        </p:nvSpPr>
        <p:spPr>
          <a:xfrm>
            <a:off x="632655" y="55652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26E7F-E33B-FC4C-8BF7-B9C9CBD7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59" y="3118156"/>
            <a:ext cx="2088677" cy="5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705509-3831-8745-A443-DA81F8340D82}"/>
              </a:ext>
            </a:extLst>
          </p:cNvPr>
          <p:cNvCxnSpPr>
            <a:cxnSpLocks/>
          </p:cNvCxnSpPr>
          <p:nvPr/>
        </p:nvCxnSpPr>
        <p:spPr>
          <a:xfrm>
            <a:off x="1114501" y="3694740"/>
            <a:ext cx="1050355" cy="5602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>
            <a:extLst>
              <a:ext uri="{FF2B5EF4-FFF2-40B4-BE49-F238E27FC236}">
                <a16:creationId xmlns:a16="http://schemas.microsoft.com/office/drawing/2014/main" id="{920F7615-10C7-2F4C-AB59-2E750431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6" y="3478996"/>
            <a:ext cx="3190744" cy="93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FF4C9E-8D45-3A40-A854-3B2DD558DD74}"/>
              </a:ext>
            </a:extLst>
          </p:cNvPr>
          <p:cNvCxnSpPr>
            <a:cxnSpLocks/>
          </p:cNvCxnSpPr>
          <p:nvPr/>
        </p:nvCxnSpPr>
        <p:spPr>
          <a:xfrm flipH="1">
            <a:off x="1057953" y="2290054"/>
            <a:ext cx="809603" cy="653251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0BB8D2-372B-4C4C-847E-77784D85B7AF}"/>
              </a:ext>
            </a:extLst>
          </p:cNvPr>
          <p:cNvCxnSpPr>
            <a:cxnSpLocks/>
          </p:cNvCxnSpPr>
          <p:nvPr/>
        </p:nvCxnSpPr>
        <p:spPr>
          <a:xfrm flipH="1" flipV="1">
            <a:off x="1236352" y="3554916"/>
            <a:ext cx="1042376" cy="55882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DF59F4C-7C63-B043-9AFB-5027420928D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792FE0-0D7D-3243-B6A1-6E03D7BBE5C1}"/>
              </a:ext>
            </a:extLst>
          </p:cNvPr>
          <p:cNvSpPr/>
          <p:nvPr/>
        </p:nvSpPr>
        <p:spPr>
          <a:xfrm>
            <a:off x="2206752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6479A-12E6-FA45-B5E3-6A4F253ACAB1}"/>
              </a:ext>
            </a:extLst>
          </p:cNvPr>
          <p:cNvSpPr txBox="1"/>
          <p:nvPr/>
        </p:nvSpPr>
        <p:spPr>
          <a:xfrm>
            <a:off x="2414016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7EB1D2-783F-744E-BEFC-112E04CFA298}"/>
              </a:ext>
            </a:extLst>
          </p:cNvPr>
          <p:cNvSpPr/>
          <p:nvPr/>
        </p:nvSpPr>
        <p:spPr>
          <a:xfrm>
            <a:off x="5559554" y="2670048"/>
            <a:ext cx="1414272" cy="128016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5FAF4-3533-E248-AFDF-CBDBA6803126}"/>
              </a:ext>
            </a:extLst>
          </p:cNvPr>
          <p:cNvSpPr txBox="1"/>
          <p:nvPr/>
        </p:nvSpPr>
        <p:spPr>
          <a:xfrm>
            <a:off x="5766818" y="2962656"/>
            <a:ext cx="102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FDA846-9098-7444-AD6C-0B0FA3E01FD3}"/>
              </a:ext>
            </a:extLst>
          </p:cNvPr>
          <p:cNvSpPr/>
          <p:nvPr/>
        </p:nvSpPr>
        <p:spPr>
          <a:xfrm>
            <a:off x="2913888" y="1901819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8476107-7B17-6940-AA45-325A6746690A}"/>
              </a:ext>
            </a:extLst>
          </p:cNvPr>
          <p:cNvSpPr/>
          <p:nvPr/>
        </p:nvSpPr>
        <p:spPr>
          <a:xfrm rot="10800000">
            <a:off x="3035808" y="3987092"/>
            <a:ext cx="3072384" cy="768229"/>
          </a:xfrm>
          <a:custGeom>
            <a:avLst/>
            <a:gdLst>
              <a:gd name="connsiteX0" fmla="*/ 0 w 3072384"/>
              <a:gd name="connsiteY0" fmla="*/ 768229 h 768229"/>
              <a:gd name="connsiteX1" fmla="*/ 1463040 w 3072384"/>
              <a:gd name="connsiteY1" fmla="*/ 133 h 768229"/>
              <a:gd name="connsiteX2" fmla="*/ 3072384 w 3072384"/>
              <a:gd name="connsiteY2" fmla="*/ 719461 h 76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384" h="768229">
                <a:moveTo>
                  <a:pt x="0" y="768229"/>
                </a:moveTo>
                <a:cubicBezTo>
                  <a:pt x="475488" y="388245"/>
                  <a:pt x="950976" y="8261"/>
                  <a:pt x="1463040" y="133"/>
                </a:cubicBezTo>
                <a:cubicBezTo>
                  <a:pt x="1975104" y="-7995"/>
                  <a:pt x="2523744" y="355733"/>
                  <a:pt x="3072384" y="71946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918C15F-7EB3-8A49-8021-8464ADFABAD1}"/>
              </a:ext>
            </a:extLst>
          </p:cNvPr>
          <p:cNvSpPr/>
          <p:nvPr/>
        </p:nvSpPr>
        <p:spPr>
          <a:xfrm>
            <a:off x="1383978" y="2332617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47EB16D-3DBC-874B-953A-585BBC519B13}"/>
              </a:ext>
            </a:extLst>
          </p:cNvPr>
          <p:cNvSpPr/>
          <p:nvPr/>
        </p:nvSpPr>
        <p:spPr>
          <a:xfrm rot="11130351">
            <a:off x="6775799" y="2875525"/>
            <a:ext cx="1005654" cy="1544451"/>
          </a:xfrm>
          <a:custGeom>
            <a:avLst/>
            <a:gdLst>
              <a:gd name="connsiteX0" fmla="*/ 1005654 w 1005654"/>
              <a:gd name="connsiteY0" fmla="*/ 483735 h 1544451"/>
              <a:gd name="connsiteX1" fmla="*/ 310710 w 1005654"/>
              <a:gd name="connsiteY1" fmla="*/ 44823 h 1544451"/>
              <a:gd name="connsiteX2" fmla="*/ 18102 w 1005654"/>
              <a:gd name="connsiteY2" fmla="*/ 1446903 h 1544451"/>
              <a:gd name="connsiteX3" fmla="*/ 798390 w 1005654"/>
              <a:gd name="connsiteY3" fmla="*/ 1312791 h 15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54" h="1544451">
                <a:moveTo>
                  <a:pt x="1005654" y="483735"/>
                </a:moveTo>
                <a:cubicBezTo>
                  <a:pt x="740478" y="184015"/>
                  <a:pt x="475302" y="-115705"/>
                  <a:pt x="310710" y="44823"/>
                </a:cubicBezTo>
                <a:cubicBezTo>
                  <a:pt x="146118" y="205351"/>
                  <a:pt x="-63178" y="1235575"/>
                  <a:pt x="18102" y="1446903"/>
                </a:cubicBezTo>
                <a:cubicBezTo>
                  <a:pt x="99382" y="1658231"/>
                  <a:pt x="448886" y="1485511"/>
                  <a:pt x="798390" y="1312791"/>
                </a:cubicBezTo>
              </a:path>
            </a:pathLst>
          </a:custGeom>
          <a:noFill/>
          <a:ln w="38100">
            <a:prstDash val="sysDot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E1C577-2AB2-1D47-9DF7-647D0DAE1965}"/>
              </a:ext>
            </a:extLst>
          </p:cNvPr>
          <p:cNvSpPr txBox="1"/>
          <p:nvPr/>
        </p:nvSpPr>
        <p:spPr>
          <a:xfrm>
            <a:off x="225552" y="796414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55157-EC41-A148-A4CA-B6A148A01153}"/>
              </a:ext>
            </a:extLst>
          </p:cNvPr>
          <p:cNvSpPr txBox="1"/>
          <p:nvPr/>
        </p:nvSpPr>
        <p:spPr>
          <a:xfrm>
            <a:off x="15971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D617-773B-7648-A0E7-36B0E162CC87}"/>
              </a:ext>
            </a:extLst>
          </p:cNvPr>
          <p:cNvSpPr txBox="1"/>
          <p:nvPr/>
        </p:nvSpPr>
        <p:spPr>
          <a:xfrm>
            <a:off x="29687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A0A6F-F74B-F04F-9C44-79A55D58EFF7}"/>
              </a:ext>
            </a:extLst>
          </p:cNvPr>
          <p:cNvSpPr txBox="1"/>
          <p:nvPr/>
        </p:nvSpPr>
        <p:spPr>
          <a:xfrm>
            <a:off x="43403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F72EF1-703B-4143-9D41-4924FDC24F54}"/>
              </a:ext>
            </a:extLst>
          </p:cNvPr>
          <p:cNvSpPr txBox="1"/>
          <p:nvPr/>
        </p:nvSpPr>
        <p:spPr>
          <a:xfrm>
            <a:off x="57119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8FA00A-CE1F-DE47-B9A7-234F818E1F47}"/>
              </a:ext>
            </a:extLst>
          </p:cNvPr>
          <p:cNvSpPr txBox="1"/>
          <p:nvPr/>
        </p:nvSpPr>
        <p:spPr>
          <a:xfrm>
            <a:off x="7083552" y="828315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899E7F-165F-484B-B42B-EB10374A122F}"/>
              </a:ext>
            </a:extLst>
          </p:cNvPr>
          <p:cNvCxnSpPr>
            <a:cxnSpLocks/>
          </p:cNvCxnSpPr>
          <p:nvPr/>
        </p:nvCxnSpPr>
        <p:spPr>
          <a:xfrm>
            <a:off x="1203178" y="107632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BBF245-8DFD-8B41-A00D-2B936D5E17AF}"/>
              </a:ext>
            </a:extLst>
          </p:cNvPr>
          <p:cNvCxnSpPr>
            <a:cxnSpLocks/>
          </p:cNvCxnSpPr>
          <p:nvPr/>
        </p:nvCxnSpPr>
        <p:spPr>
          <a:xfrm>
            <a:off x="2621280" y="107365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3859E0-AC18-CE46-84B3-2FB09966D8E5}"/>
              </a:ext>
            </a:extLst>
          </p:cNvPr>
          <p:cNvCxnSpPr>
            <a:cxnSpLocks/>
          </p:cNvCxnSpPr>
          <p:nvPr/>
        </p:nvCxnSpPr>
        <p:spPr>
          <a:xfrm>
            <a:off x="3954038" y="107098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4213F2-9D2F-2C49-B82C-202252579B29}"/>
              </a:ext>
            </a:extLst>
          </p:cNvPr>
          <p:cNvCxnSpPr>
            <a:cxnSpLocks/>
          </p:cNvCxnSpPr>
          <p:nvPr/>
        </p:nvCxnSpPr>
        <p:spPr>
          <a:xfrm>
            <a:off x="5286796" y="106831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BD9059-1474-0040-9587-72790607AFBC}"/>
              </a:ext>
            </a:extLst>
          </p:cNvPr>
          <p:cNvCxnSpPr>
            <a:cxnSpLocks/>
          </p:cNvCxnSpPr>
          <p:nvPr/>
        </p:nvCxnSpPr>
        <p:spPr>
          <a:xfrm>
            <a:off x="6656130" y="1065642"/>
            <a:ext cx="418358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17FCF-E59D-8D41-946E-6D3008839945}"/>
              </a:ext>
            </a:extLst>
          </p:cNvPr>
          <p:cNvSpPr txBox="1"/>
          <p:nvPr/>
        </p:nvSpPr>
        <p:spPr>
          <a:xfrm>
            <a:off x="69157" y="192357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sunny)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A207-5B72-7A4D-B810-713821076EEA}"/>
              </a:ext>
            </a:extLst>
          </p:cNvPr>
          <p:cNvSpPr txBox="1"/>
          <p:nvPr/>
        </p:nvSpPr>
        <p:spPr>
          <a:xfrm>
            <a:off x="3326436" y="479220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sunny)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B75FF-895C-E641-A06C-99CE1969975D}"/>
              </a:ext>
            </a:extLst>
          </p:cNvPr>
          <p:cNvSpPr txBox="1"/>
          <p:nvPr/>
        </p:nvSpPr>
        <p:spPr>
          <a:xfrm>
            <a:off x="3069429" y="1523469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(sunny after rainy)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9E057-AA21-F840-B944-668F47158110}"/>
              </a:ext>
            </a:extLst>
          </p:cNvPr>
          <p:cNvSpPr txBox="1"/>
          <p:nvPr/>
        </p:nvSpPr>
        <p:spPr>
          <a:xfrm>
            <a:off x="6656130" y="2445296"/>
            <a:ext cx="276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(rainy after rainy)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78875E-E415-CA46-86FC-AFC1EDC57E1D}"/>
              </a:ext>
            </a:extLst>
          </p:cNvPr>
          <p:cNvSpPr/>
          <p:nvPr/>
        </p:nvSpPr>
        <p:spPr>
          <a:xfrm>
            <a:off x="202035" y="4464659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F64449-07EF-7346-B374-0186C20F90A7}"/>
              </a:ext>
            </a:extLst>
          </p:cNvPr>
          <p:cNvSpPr txBox="1"/>
          <p:nvPr/>
        </p:nvSpPr>
        <p:spPr>
          <a:xfrm>
            <a:off x="197338" y="4651906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9DEB6E-6805-EB4E-9F9D-8C6FDBD8A32A}"/>
              </a:ext>
            </a:extLst>
          </p:cNvPr>
          <p:cNvSpPr/>
          <p:nvPr/>
        </p:nvSpPr>
        <p:spPr>
          <a:xfrm>
            <a:off x="900994" y="5344494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194B27-60F2-704D-A611-EC09EF285346}"/>
              </a:ext>
            </a:extLst>
          </p:cNvPr>
          <p:cNvSpPr txBox="1"/>
          <p:nvPr/>
        </p:nvSpPr>
        <p:spPr>
          <a:xfrm>
            <a:off x="788764" y="5568317"/>
            <a:ext cx="1239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Humidity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05CF32-2402-B645-B75B-5DA2F2438C86}"/>
              </a:ext>
            </a:extLst>
          </p:cNvPr>
          <p:cNvSpPr/>
          <p:nvPr/>
        </p:nvSpPr>
        <p:spPr>
          <a:xfrm>
            <a:off x="1979191" y="5663042"/>
            <a:ext cx="965967" cy="87436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2757D9-FCFE-C047-9A0D-3AD071C6739D}"/>
              </a:ext>
            </a:extLst>
          </p:cNvPr>
          <p:cNvSpPr txBox="1"/>
          <p:nvPr/>
        </p:nvSpPr>
        <p:spPr>
          <a:xfrm>
            <a:off x="1866961" y="5886865"/>
            <a:ext cx="1239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E81B5-56BA-B54F-90CD-87C942F161BA}"/>
              </a:ext>
            </a:extLst>
          </p:cNvPr>
          <p:cNvCxnSpPr>
            <a:cxnSpLocks/>
          </p:cNvCxnSpPr>
          <p:nvPr/>
        </p:nvCxnSpPr>
        <p:spPr>
          <a:xfrm flipH="1">
            <a:off x="1249681" y="3903193"/>
            <a:ext cx="1139951" cy="852129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C5F77-B36C-8C4A-9FE2-50BB404E109A}"/>
              </a:ext>
            </a:extLst>
          </p:cNvPr>
          <p:cNvCxnSpPr>
            <a:cxnSpLocks/>
          </p:cNvCxnSpPr>
          <p:nvPr/>
        </p:nvCxnSpPr>
        <p:spPr>
          <a:xfrm flipH="1">
            <a:off x="1558661" y="3997918"/>
            <a:ext cx="967906" cy="1289234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F3FDF7-FE4E-4340-868F-CE9BCB9AEB37}"/>
              </a:ext>
            </a:extLst>
          </p:cNvPr>
          <p:cNvCxnSpPr>
            <a:cxnSpLocks/>
          </p:cNvCxnSpPr>
          <p:nvPr/>
        </p:nvCxnSpPr>
        <p:spPr>
          <a:xfrm flipH="1">
            <a:off x="2312473" y="4086261"/>
            <a:ext cx="361661" cy="1503641"/>
          </a:xfrm>
          <a:prstGeom prst="straightConnector1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E67B-FFA7-A84A-8ED2-9ED51368EDFA}"/>
              </a:ext>
            </a:extLst>
          </p:cNvPr>
          <p:cNvGrpSpPr/>
          <p:nvPr/>
        </p:nvGrpSpPr>
        <p:grpSpPr>
          <a:xfrm rot="309295" flipH="1">
            <a:off x="5673927" y="4075692"/>
            <a:ext cx="2908818" cy="2634216"/>
            <a:chOff x="6127871" y="4128570"/>
            <a:chExt cx="2908818" cy="26342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76027F7-697F-594E-A284-CE9A642EBEAB}"/>
                </a:ext>
              </a:extLst>
            </p:cNvPr>
            <p:cNvSpPr/>
            <p:nvPr/>
          </p:nvSpPr>
          <p:spPr>
            <a:xfrm>
              <a:off x="6132568" y="4690036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8CB7A1-D7C5-364A-AAA6-7D15569D1E32}"/>
                </a:ext>
              </a:extLst>
            </p:cNvPr>
            <p:cNvSpPr txBox="1"/>
            <p:nvPr/>
          </p:nvSpPr>
          <p:spPr>
            <a:xfrm>
              <a:off x="6127871" y="4877283"/>
              <a:ext cx="102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Temp.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8655AC-D184-E44A-8D95-F85ADC0700B6}"/>
                </a:ext>
              </a:extLst>
            </p:cNvPr>
            <p:cNvSpPr/>
            <p:nvPr/>
          </p:nvSpPr>
          <p:spPr>
            <a:xfrm>
              <a:off x="6831527" y="5569871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9E4EB4-2261-C744-B92A-EC5A41520F65}"/>
                </a:ext>
              </a:extLst>
            </p:cNvPr>
            <p:cNvSpPr txBox="1"/>
            <p:nvPr/>
          </p:nvSpPr>
          <p:spPr>
            <a:xfrm>
              <a:off x="6719297" y="5793694"/>
              <a:ext cx="1239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Humidity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A788AF5-26AE-8C41-AB1E-0E48905F84D6}"/>
                </a:ext>
              </a:extLst>
            </p:cNvPr>
            <p:cNvSpPr/>
            <p:nvPr/>
          </p:nvSpPr>
          <p:spPr>
            <a:xfrm>
              <a:off x="7909724" y="5888419"/>
              <a:ext cx="965967" cy="874367"/>
            </a:xfrm>
            <a:prstGeom prst="ellipse">
              <a:avLst/>
            </a:pr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B64E8E-88E2-6744-9529-ED4D65CED93E}"/>
                </a:ext>
              </a:extLst>
            </p:cNvPr>
            <p:cNvSpPr txBox="1"/>
            <p:nvPr/>
          </p:nvSpPr>
          <p:spPr>
            <a:xfrm>
              <a:off x="7797494" y="6112242"/>
              <a:ext cx="1239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Wind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61EAA10-51FD-DA49-BF8C-AF1DCB1FE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214" y="4128570"/>
              <a:ext cx="1139951" cy="852129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8B332A9-FEB2-4840-BB60-9F9C47C34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9194" y="4223295"/>
              <a:ext cx="967906" cy="1289234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A5143E-56FE-894C-9F3C-396CBAB11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3006" y="4311638"/>
              <a:ext cx="361661" cy="1503641"/>
            </a:xfrm>
            <a:prstGeom prst="straightConnector1">
              <a:avLst/>
            </a:prstGeom>
            <a:ln w="34925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C04F2BF-D8F7-7043-BF46-E13E3A24EE0E}"/>
              </a:ext>
            </a:extLst>
          </p:cNvPr>
          <p:cNvSpPr txBox="1"/>
          <p:nvPr/>
        </p:nvSpPr>
        <p:spPr>
          <a:xfrm>
            <a:off x="630936" y="1258079"/>
            <a:ext cx="82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                   t2                       t3                        t4                     t5                      t6      (time)</a:t>
            </a:r>
          </a:p>
        </p:txBody>
      </p:sp>
    </p:spTree>
    <p:extLst>
      <p:ext uri="{BB962C8B-B14F-4D97-AF65-F5344CB8AC3E}">
        <p14:creationId xmlns:p14="http://schemas.microsoft.com/office/powerpoint/2010/main" val="212626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15B64D00-E857-E64F-814B-360A6F70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0" y="1828690"/>
            <a:ext cx="4345289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6C0970-0104-BF45-8442-2C5584BF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6" y="394834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6A0D684E-BAF8-C34F-9D61-4F711C9D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1" y="308136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7B9F03-3A88-9C46-B5C8-C6D9DDCDBA9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A460FD-0D0F-5A43-B119-50F6BA68B364}"/>
              </a:ext>
            </a:extLst>
          </p:cNvPr>
          <p:cNvGrpSpPr/>
          <p:nvPr/>
        </p:nvGrpSpPr>
        <p:grpSpPr>
          <a:xfrm>
            <a:off x="-941393" y="3429000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8A3ED3-5AAB-EE47-9CC7-D8593FEDA72B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834848-391F-8D44-B06B-9CF017A61F53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958CE-176C-374A-9F28-B6DBFAED7BA8}"/>
              </a:ext>
            </a:extLst>
          </p:cNvPr>
          <p:cNvGrpSpPr/>
          <p:nvPr/>
        </p:nvGrpSpPr>
        <p:grpSpPr>
          <a:xfrm>
            <a:off x="884214" y="2153651"/>
            <a:ext cx="3028167" cy="3424226"/>
            <a:chOff x="2035429" y="1682587"/>
            <a:chExt cx="3028167" cy="34242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92FBF2-181C-E34F-AAB4-75053BF720FA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3CBBF1A-EBF4-9D44-BC20-7F690F3C72D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CC40BF-0FD2-1B44-8A9A-D6A2B3D0B8A6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9D2208-687B-714C-A23E-31C1BD339BC8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0C4F37-C98D-6A4E-A543-078A1622217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127C98-5DCA-C746-9003-F5B8BEFE60D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72B02F-EF5E-F541-81D8-3C376AF3FAE4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DCC132E-ABF4-654C-99F6-A40C244114A5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79A6BF-7320-2941-B48F-FD6C74765E40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093AF-84A2-E549-A202-C61697F47EFB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69ADCB-9EE0-DD42-865A-26E9EA54007C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CE5BBA-D551-7342-974C-E712A9209418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8F58A-B1B2-AC48-A36E-AE15C613968E}"/>
              </a:ext>
            </a:extLst>
          </p:cNvPr>
          <p:cNvSpPr/>
          <p:nvPr/>
        </p:nvSpPr>
        <p:spPr>
          <a:xfrm>
            <a:off x="755878" y="5974001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E5D6-B8CD-6245-94D1-EBB0AAFF080B}"/>
              </a:ext>
            </a:extLst>
          </p:cNvPr>
          <p:cNvSpPr txBox="1"/>
          <p:nvPr/>
        </p:nvSpPr>
        <p:spPr>
          <a:xfrm>
            <a:off x="970165" y="6036287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D81E3-7672-3B4A-AB9B-B3E68C759A1F}"/>
              </a:ext>
            </a:extLst>
          </p:cNvPr>
          <p:cNvSpPr/>
          <p:nvPr/>
        </p:nvSpPr>
        <p:spPr>
          <a:xfrm>
            <a:off x="2815393" y="5974001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FF64A-698C-F84A-9C4C-C408DB9AB836}"/>
              </a:ext>
            </a:extLst>
          </p:cNvPr>
          <p:cNvSpPr txBox="1"/>
          <p:nvPr/>
        </p:nvSpPr>
        <p:spPr>
          <a:xfrm>
            <a:off x="3093848" y="6036287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1A9E9-06CE-9544-A3FE-EFB5D6168E77}"/>
              </a:ext>
            </a:extLst>
          </p:cNvPr>
          <p:cNvSpPr txBox="1"/>
          <p:nvPr/>
        </p:nvSpPr>
        <p:spPr>
          <a:xfrm>
            <a:off x="21499" y="1246790"/>
            <a:ext cx="370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D0C1A-62F0-444C-B1EE-FDD1350C0E3A}"/>
              </a:ext>
            </a:extLst>
          </p:cNvPr>
          <p:cNvCxnSpPr>
            <a:cxnSpLocks/>
          </p:cNvCxnSpPr>
          <p:nvPr/>
        </p:nvCxnSpPr>
        <p:spPr>
          <a:xfrm flipV="1">
            <a:off x="-84729" y="2836831"/>
            <a:ext cx="1019115" cy="76615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501D7F-52B5-4F4A-924B-E245FB176B68}"/>
              </a:ext>
            </a:extLst>
          </p:cNvPr>
          <p:cNvCxnSpPr>
            <a:cxnSpLocks/>
          </p:cNvCxnSpPr>
          <p:nvPr/>
        </p:nvCxnSpPr>
        <p:spPr>
          <a:xfrm>
            <a:off x="-58602" y="4115405"/>
            <a:ext cx="1050355" cy="5602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771418-5D3F-924D-97E6-170769686EE1}"/>
              </a:ext>
            </a:extLst>
          </p:cNvPr>
          <p:cNvCxnSpPr>
            <a:cxnSpLocks/>
          </p:cNvCxnSpPr>
          <p:nvPr/>
        </p:nvCxnSpPr>
        <p:spPr>
          <a:xfrm>
            <a:off x="1849231" y="2659279"/>
            <a:ext cx="1019115" cy="786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CBBE9-8C88-7548-95DA-CC887C8E46B4}"/>
              </a:ext>
            </a:extLst>
          </p:cNvPr>
          <p:cNvCxnSpPr>
            <a:cxnSpLocks/>
          </p:cNvCxnSpPr>
          <p:nvPr/>
        </p:nvCxnSpPr>
        <p:spPr>
          <a:xfrm flipV="1">
            <a:off x="1730918" y="3058726"/>
            <a:ext cx="1320280" cy="174705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5ED74CE3-511D-7F4B-88E5-AA09C8A0F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0" y="2986713"/>
            <a:ext cx="1742314" cy="4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53F1D0-F96B-C649-AEC1-44DD582802BC}"/>
              </a:ext>
            </a:extLst>
          </p:cNvPr>
          <p:cNvCxnSpPr>
            <a:cxnSpLocks/>
          </p:cNvCxnSpPr>
          <p:nvPr/>
        </p:nvCxnSpPr>
        <p:spPr>
          <a:xfrm>
            <a:off x="1791050" y="2859880"/>
            <a:ext cx="1302798" cy="18281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F5BFE7C-9424-2041-9AE7-5B109B6F67AA}"/>
              </a:ext>
            </a:extLst>
          </p:cNvPr>
          <p:cNvCxnSpPr>
            <a:cxnSpLocks/>
          </p:cNvCxnSpPr>
          <p:nvPr/>
        </p:nvCxnSpPr>
        <p:spPr>
          <a:xfrm>
            <a:off x="1865716" y="5152106"/>
            <a:ext cx="97537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B94C03A-0174-8B42-86F3-F869C6E58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74" y="3002654"/>
            <a:ext cx="3053343" cy="1975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75BD351-ACA1-3948-8A41-A5A567BD1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416" y="4986434"/>
            <a:ext cx="3053343" cy="197513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872EECC-F538-DF46-B584-F1ED61705DE6}"/>
              </a:ext>
            </a:extLst>
          </p:cNvPr>
          <p:cNvCxnSpPr>
            <a:cxnSpLocks/>
          </p:cNvCxnSpPr>
          <p:nvPr/>
        </p:nvCxnSpPr>
        <p:spPr>
          <a:xfrm flipH="1">
            <a:off x="1825607" y="2401622"/>
            <a:ext cx="1102732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82D498-C200-8143-BB94-3766585FE51E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-218517" y="2624715"/>
            <a:ext cx="1113948" cy="7875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F9D21A-5972-DF4F-9E44-A0F8897A1FBC}"/>
              </a:ext>
            </a:extLst>
          </p:cNvPr>
          <p:cNvCxnSpPr>
            <a:cxnSpLocks/>
          </p:cNvCxnSpPr>
          <p:nvPr/>
        </p:nvCxnSpPr>
        <p:spPr>
          <a:xfrm flipH="1" flipV="1">
            <a:off x="-180033" y="4356711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>
            <a:off x="5130760" y="4473517"/>
            <a:ext cx="1010443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 flipV="1">
            <a:off x="7091467" y="2635476"/>
            <a:ext cx="788509" cy="5626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378444-A77B-3441-87C1-E73A89100047}"/>
              </a:ext>
            </a:extLst>
          </p:cNvPr>
          <p:cNvSpPr txBox="1"/>
          <p:nvPr/>
        </p:nvSpPr>
        <p:spPr>
          <a:xfrm>
            <a:off x="4042429" y="3243467"/>
            <a:ext cx="918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0.343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B73101-8465-FB4D-94B3-F7D11B3C7145}"/>
              </a:ext>
            </a:extLst>
          </p:cNvPr>
          <p:cNvSpPr txBox="1"/>
          <p:nvPr/>
        </p:nvSpPr>
        <p:spPr>
          <a:xfrm>
            <a:off x="6269438" y="1029470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0.14406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01AE66-D4E9-8444-B54B-A9E741C80490}"/>
              </a:ext>
            </a:extLst>
          </p:cNvPr>
          <p:cNvSpPr txBox="1"/>
          <p:nvPr/>
        </p:nvSpPr>
        <p:spPr>
          <a:xfrm>
            <a:off x="8165380" y="2106664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0.0043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A7DDE6-2B9B-FB4E-916A-338B0A2676D2}"/>
              </a:ext>
            </a:extLst>
          </p:cNvPr>
          <p:cNvSpPr txBox="1"/>
          <p:nvPr/>
        </p:nvSpPr>
        <p:spPr>
          <a:xfrm>
            <a:off x="6711111" y="3197507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0.04116</a:t>
            </a:r>
          </a:p>
        </p:txBody>
      </p:sp>
      <p:pic>
        <p:nvPicPr>
          <p:cNvPr id="72" name="Picture 3">
            <a:extLst>
              <a:ext uri="{FF2B5EF4-FFF2-40B4-BE49-F238E27FC236}">
                <a16:creationId xmlns:a16="http://schemas.microsoft.com/office/drawing/2014/main" id="{67E4F89E-5AB1-A24D-BD83-1DBE4E14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t="51054"/>
          <a:stretch/>
        </p:blipFill>
        <p:spPr bwMode="auto">
          <a:xfrm>
            <a:off x="6795292" y="3629125"/>
            <a:ext cx="895539" cy="3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620D1C67-7C39-5945-B84E-5C61FF49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46684" r="3499"/>
          <a:stretch/>
        </p:blipFill>
        <p:spPr bwMode="auto">
          <a:xfrm>
            <a:off x="8213374" y="2450810"/>
            <a:ext cx="65406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4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 flipV="1">
            <a:off x="5177680" y="2300615"/>
            <a:ext cx="1361206" cy="181631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>
            <a:off x="7106701" y="3719156"/>
            <a:ext cx="769973" cy="553709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E40D83-D935-734D-951E-3454C4DC6918}"/>
              </a:ext>
            </a:extLst>
          </p:cNvPr>
          <p:cNvSpPr txBox="1"/>
          <p:nvPr/>
        </p:nvSpPr>
        <p:spPr>
          <a:xfrm>
            <a:off x="372681" y="2526366"/>
            <a:ext cx="8466882" cy="193899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values of delta and psi are not correct on this slide. Please refer to the calculation shown at the following link.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www.cs.umd.edu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/class/fall2020/cmsc818w/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course_materials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/slides/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Viterbi_solution.pdf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5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>
            <a:off x="5130760" y="4473517"/>
            <a:ext cx="1010443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 flipV="1">
            <a:off x="7091467" y="2635476"/>
            <a:ext cx="788509" cy="5626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378444-A77B-3441-87C1-E73A89100047}"/>
              </a:ext>
            </a:extLst>
          </p:cNvPr>
          <p:cNvSpPr txBox="1"/>
          <p:nvPr/>
        </p:nvSpPr>
        <p:spPr>
          <a:xfrm>
            <a:off x="4042429" y="3243467"/>
            <a:ext cx="918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0.343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B73101-8465-FB4D-94B3-F7D11B3C7145}"/>
              </a:ext>
            </a:extLst>
          </p:cNvPr>
          <p:cNvSpPr txBox="1"/>
          <p:nvPr/>
        </p:nvSpPr>
        <p:spPr>
          <a:xfrm>
            <a:off x="6269438" y="1029470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0.14406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01AE66-D4E9-8444-B54B-A9E741C80490}"/>
              </a:ext>
            </a:extLst>
          </p:cNvPr>
          <p:cNvSpPr txBox="1"/>
          <p:nvPr/>
        </p:nvSpPr>
        <p:spPr>
          <a:xfrm>
            <a:off x="8165380" y="2106664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0.0043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A7DDE6-2B9B-FB4E-916A-338B0A2676D2}"/>
              </a:ext>
            </a:extLst>
          </p:cNvPr>
          <p:cNvSpPr txBox="1"/>
          <p:nvPr/>
        </p:nvSpPr>
        <p:spPr>
          <a:xfrm>
            <a:off x="6711111" y="3197507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0.04116</a:t>
            </a:r>
          </a:p>
        </p:txBody>
      </p:sp>
      <p:pic>
        <p:nvPicPr>
          <p:cNvPr id="72" name="Picture 3">
            <a:extLst>
              <a:ext uri="{FF2B5EF4-FFF2-40B4-BE49-F238E27FC236}">
                <a16:creationId xmlns:a16="http://schemas.microsoft.com/office/drawing/2014/main" id="{67E4F89E-5AB1-A24D-BD83-1DBE4E14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t="51054"/>
          <a:stretch/>
        </p:blipFill>
        <p:spPr bwMode="auto">
          <a:xfrm>
            <a:off x="6795292" y="3629125"/>
            <a:ext cx="895539" cy="3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620D1C67-7C39-5945-B84E-5C61FF49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46684" r="3499"/>
          <a:stretch/>
        </p:blipFill>
        <p:spPr bwMode="auto">
          <a:xfrm>
            <a:off x="8213374" y="2450810"/>
            <a:ext cx="65406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596E51B-43FA-154B-BCE7-334FEC052E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A03F1E2-1CEB-3149-AC35-459B66BD41DB}"/>
              </a:ext>
            </a:extLst>
          </p:cNvPr>
          <p:cNvCxnSpPr>
            <a:cxnSpLocks/>
          </p:cNvCxnSpPr>
          <p:nvPr/>
        </p:nvCxnSpPr>
        <p:spPr>
          <a:xfrm flipH="1">
            <a:off x="5130760" y="4473517"/>
            <a:ext cx="1010443" cy="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7111EC-7873-864C-8BEA-6BEE8B478C36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21270D-194B-7B4D-8EA6-A833D678DAFA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6E0DD1-6149-1D45-B9E9-83AEE1E4B8E0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264FA1D-CC34-1246-89F2-8BDB454F7B70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A26652-07EA-694B-85FA-0F158941A7C4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684C2F-D9E6-0349-AEE5-51342BBB4385}"/>
              </a:ext>
            </a:extLst>
          </p:cNvPr>
          <p:cNvCxnSpPr>
            <a:cxnSpLocks/>
          </p:cNvCxnSpPr>
          <p:nvPr/>
        </p:nvCxnSpPr>
        <p:spPr>
          <a:xfrm flipH="1" flipV="1">
            <a:off x="7049958" y="2617407"/>
            <a:ext cx="843465" cy="61146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6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>
            <a:off x="5130760" y="4473517"/>
            <a:ext cx="1010443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 flipV="1">
            <a:off x="7091467" y="2635476"/>
            <a:ext cx="788509" cy="5626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378444-A77B-3441-87C1-E73A89100047}"/>
              </a:ext>
            </a:extLst>
          </p:cNvPr>
          <p:cNvSpPr txBox="1"/>
          <p:nvPr/>
        </p:nvSpPr>
        <p:spPr>
          <a:xfrm>
            <a:off x="4042429" y="3243467"/>
            <a:ext cx="918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0.343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B73101-8465-FB4D-94B3-F7D11B3C7145}"/>
              </a:ext>
            </a:extLst>
          </p:cNvPr>
          <p:cNvSpPr txBox="1"/>
          <p:nvPr/>
        </p:nvSpPr>
        <p:spPr>
          <a:xfrm>
            <a:off x="6269438" y="1029470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0.14406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01AE66-D4E9-8444-B54B-A9E741C80490}"/>
              </a:ext>
            </a:extLst>
          </p:cNvPr>
          <p:cNvSpPr txBox="1"/>
          <p:nvPr/>
        </p:nvSpPr>
        <p:spPr>
          <a:xfrm>
            <a:off x="8165380" y="2106664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0.0043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A7DDE6-2B9B-FB4E-916A-338B0A2676D2}"/>
              </a:ext>
            </a:extLst>
          </p:cNvPr>
          <p:cNvSpPr txBox="1"/>
          <p:nvPr/>
        </p:nvSpPr>
        <p:spPr>
          <a:xfrm>
            <a:off x="6711111" y="3197507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0.04116</a:t>
            </a:r>
          </a:p>
        </p:txBody>
      </p:sp>
      <p:pic>
        <p:nvPicPr>
          <p:cNvPr id="72" name="Picture 3">
            <a:extLst>
              <a:ext uri="{FF2B5EF4-FFF2-40B4-BE49-F238E27FC236}">
                <a16:creationId xmlns:a16="http://schemas.microsoft.com/office/drawing/2014/main" id="{67E4F89E-5AB1-A24D-BD83-1DBE4E14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t="51054"/>
          <a:stretch/>
        </p:blipFill>
        <p:spPr bwMode="auto">
          <a:xfrm>
            <a:off x="6795292" y="3629125"/>
            <a:ext cx="895539" cy="3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620D1C67-7C39-5945-B84E-5C61FF49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46684" r="3499"/>
          <a:stretch/>
        </p:blipFill>
        <p:spPr bwMode="auto">
          <a:xfrm>
            <a:off x="8213374" y="2450810"/>
            <a:ext cx="65406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596E51B-43FA-154B-BCE7-334FEC052E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7111EC-7873-864C-8BEA-6BEE8B478C36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6E0DD1-6149-1D45-B9E9-83AEE1E4B8E0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A26652-07EA-694B-85FA-0F158941A7C4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684C2F-D9E6-0349-AEE5-51342BBB4385}"/>
              </a:ext>
            </a:extLst>
          </p:cNvPr>
          <p:cNvCxnSpPr>
            <a:cxnSpLocks/>
          </p:cNvCxnSpPr>
          <p:nvPr/>
        </p:nvCxnSpPr>
        <p:spPr>
          <a:xfrm flipH="1" flipV="1">
            <a:off x="7049958" y="2617407"/>
            <a:ext cx="843465" cy="61146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>
            <a:off x="5130760" y="4473517"/>
            <a:ext cx="1010443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No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Bright" panose="02040602050505020304" pitchFamily="18" charset="77"/>
                    <a:ea typeface="+mn-ea"/>
                    <a:cs typeface="+mn-cs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Bright" panose="02040602050505020304" pitchFamily="18" charset="77"/>
                  <a:ea typeface="+mn-ea"/>
                  <a:cs typeface="+mn-cs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 flipV="1">
            <a:off x="7091467" y="2635476"/>
            <a:ext cx="788509" cy="5626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378444-A77B-3441-87C1-E73A89100047}"/>
              </a:ext>
            </a:extLst>
          </p:cNvPr>
          <p:cNvSpPr txBox="1"/>
          <p:nvPr/>
        </p:nvSpPr>
        <p:spPr>
          <a:xfrm>
            <a:off x="4042429" y="3243467"/>
            <a:ext cx="918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0.343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B73101-8465-FB4D-94B3-F7D11B3C7145}"/>
              </a:ext>
            </a:extLst>
          </p:cNvPr>
          <p:cNvSpPr txBox="1"/>
          <p:nvPr/>
        </p:nvSpPr>
        <p:spPr>
          <a:xfrm>
            <a:off x="6269438" y="1029470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0.14406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01AE66-D4E9-8444-B54B-A9E741C80490}"/>
              </a:ext>
            </a:extLst>
          </p:cNvPr>
          <p:cNvSpPr txBox="1"/>
          <p:nvPr/>
        </p:nvSpPr>
        <p:spPr>
          <a:xfrm>
            <a:off x="8165380" y="2106664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0.0043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A7DDE6-2B9B-FB4E-916A-338B0A2676D2}"/>
              </a:ext>
            </a:extLst>
          </p:cNvPr>
          <p:cNvSpPr txBox="1"/>
          <p:nvPr/>
        </p:nvSpPr>
        <p:spPr>
          <a:xfrm>
            <a:off x="6711111" y="3197507"/>
            <a:ext cx="10639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68"/>
                </a:solidFill>
              </a:rPr>
              <a:t>0.04116</a:t>
            </a:r>
          </a:p>
        </p:txBody>
      </p:sp>
      <p:pic>
        <p:nvPicPr>
          <p:cNvPr id="72" name="Picture 3">
            <a:extLst>
              <a:ext uri="{FF2B5EF4-FFF2-40B4-BE49-F238E27FC236}">
                <a16:creationId xmlns:a16="http://schemas.microsoft.com/office/drawing/2014/main" id="{67E4F89E-5AB1-A24D-BD83-1DBE4E14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t="51054"/>
          <a:stretch/>
        </p:blipFill>
        <p:spPr bwMode="auto">
          <a:xfrm>
            <a:off x="6795292" y="3629125"/>
            <a:ext cx="895539" cy="3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620D1C67-7C39-5945-B84E-5C61FF49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46684" r="3499"/>
          <a:stretch/>
        </p:blipFill>
        <p:spPr bwMode="auto">
          <a:xfrm>
            <a:off x="8213374" y="2450810"/>
            <a:ext cx="65406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596E51B-43FA-154B-BCE7-334FEC052EA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7111EC-7873-864C-8BEA-6BEE8B478C36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6E0DD1-6149-1D45-B9E9-83AEE1E4B8E0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A26652-07EA-694B-85FA-0F158941A7C4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684C2F-D9E6-0349-AEE5-51342BBB4385}"/>
              </a:ext>
            </a:extLst>
          </p:cNvPr>
          <p:cNvCxnSpPr>
            <a:cxnSpLocks/>
          </p:cNvCxnSpPr>
          <p:nvPr/>
        </p:nvCxnSpPr>
        <p:spPr>
          <a:xfrm flipH="1" flipV="1">
            <a:off x="7049958" y="2617407"/>
            <a:ext cx="843465" cy="61146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08BF744-0429-6C47-8939-15F76ADDD9D9}"/>
              </a:ext>
            </a:extLst>
          </p:cNvPr>
          <p:cNvSpPr/>
          <p:nvPr/>
        </p:nvSpPr>
        <p:spPr>
          <a:xfrm>
            <a:off x="20250" y="4310836"/>
            <a:ext cx="9144000" cy="1621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1C2E6F-979B-954E-9804-BEC6333EF284}"/>
              </a:ext>
            </a:extLst>
          </p:cNvPr>
          <p:cNvSpPr txBox="1"/>
          <p:nvPr/>
        </p:nvSpPr>
        <p:spPr>
          <a:xfrm>
            <a:off x="372681" y="4524182"/>
            <a:ext cx="846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Viterbi sequence:   &lt; Call, </a:t>
            </a:r>
            <a:r>
              <a:rPr lang="en-US" sz="2400" dirty="0">
                <a:solidFill>
                  <a:prstClr val="white"/>
                </a:solidFill>
                <a:latin typeface="Lucida Bright" panose="02040602050505020304" pitchFamily="18" charset="77"/>
              </a:rPr>
              <a:t>NoCall, Call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&gt;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0787C3-A162-A240-B7B9-7B0A46ABB50D}"/>
              </a:ext>
            </a:extLst>
          </p:cNvPr>
          <p:cNvSpPr txBox="1"/>
          <p:nvPr/>
        </p:nvSpPr>
        <p:spPr>
          <a:xfrm>
            <a:off x="372681" y="5140501"/>
            <a:ext cx="846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P(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&lt;</a:t>
            </a:r>
            <a:r>
              <a:rPr lang="en-US" dirty="0">
                <a:solidFill>
                  <a:prstClr val="white"/>
                </a:solidFill>
                <a:latin typeface="Lucida Bright" panose="02040602050505020304" pitchFamily="18" charset="77"/>
              </a:rPr>
              <a:t>Call, NoCall, Call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&gt;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 |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&lt;Near, Far, Far&gt;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) = 0.0043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19FCB1-F626-424E-994B-180CBD7191E3}"/>
              </a:ext>
            </a:extLst>
          </p:cNvPr>
          <p:cNvSpPr txBox="1"/>
          <p:nvPr/>
        </p:nvSpPr>
        <p:spPr>
          <a:xfrm>
            <a:off x="0" y="1974697"/>
            <a:ext cx="9144000" cy="11695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 complete step by step solution of this example visit: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www.cs.umd.edu</a:t>
            </a:r>
            <a:r>
              <a:rPr lang="en-US" dirty="0">
                <a:solidFill>
                  <a:schemeClr val="bg1"/>
                </a:solidFill>
              </a:rPr>
              <a:t>/class/fall2021/cmsc715/</a:t>
            </a:r>
            <a:r>
              <a:rPr lang="en-US" dirty="0" err="1">
                <a:solidFill>
                  <a:schemeClr val="bg1"/>
                </a:solidFill>
              </a:rPr>
              <a:t>course_materials</a:t>
            </a:r>
            <a:r>
              <a:rPr lang="en-US" dirty="0">
                <a:solidFill>
                  <a:schemeClr val="bg1"/>
                </a:solidFill>
              </a:rPr>
              <a:t>/slides/</a:t>
            </a:r>
            <a:r>
              <a:rPr lang="en-US" dirty="0" err="1">
                <a:solidFill>
                  <a:schemeClr val="bg1"/>
                </a:solidFill>
              </a:rPr>
              <a:t>Viterbi_solution.pdf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5EA12-226C-0548-A016-E00C4F7142F7}"/>
              </a:ext>
            </a:extLst>
          </p:cNvPr>
          <p:cNvSpPr txBox="1"/>
          <p:nvPr/>
        </p:nvSpPr>
        <p:spPr>
          <a:xfrm>
            <a:off x="770009" y="4007043"/>
            <a:ext cx="7544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order Markov assumption: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 probability depends on the current state only.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1F047-3ED0-5047-B8B0-A8F02FA396A7}"/>
              </a:ext>
            </a:extLst>
          </p:cNvPr>
          <p:cNvSpPr txBox="1"/>
          <p:nvPr/>
        </p:nvSpPr>
        <p:spPr>
          <a:xfrm>
            <a:off x="770009" y="5293299"/>
            <a:ext cx="8178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independence assumption: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Output/Emission probability depends on the current state only.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FAD3D566-1AE7-7748-A2A4-31A0E802B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604" y="2106834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A7CDF9AA-CD60-0141-9924-5158C2C53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604" y="1040034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28" name="AutoShape 6">
            <a:extLst>
              <a:ext uri="{FF2B5EF4-FFF2-40B4-BE49-F238E27FC236}">
                <a16:creationId xmlns:a16="http://schemas.microsoft.com/office/drawing/2014/main" id="{2C298FF8-128B-174F-B085-CC7AA948B72C}"/>
              </a:ext>
            </a:extLst>
          </p:cNvPr>
          <p:cNvCxnSpPr>
            <a:cxnSpLocks noChangeShapeType="1"/>
            <a:stCxn id="27" idx="4"/>
            <a:endCxn id="26" idx="0"/>
          </p:cNvCxnSpPr>
          <p:nvPr/>
        </p:nvCxnSpPr>
        <p:spPr bwMode="auto">
          <a:xfrm>
            <a:off x="8410304" y="1587722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1A0D2E-156E-724C-9604-C3C8897E97CD}"/>
              </a:ext>
            </a:extLst>
          </p:cNvPr>
          <p:cNvSpPr txBox="1"/>
          <p:nvPr/>
        </p:nvSpPr>
        <p:spPr>
          <a:xfrm>
            <a:off x="7862878" y="2737924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Emission</a:t>
            </a:r>
          </a:p>
        </p:txBody>
      </p:sp>
      <p:sp>
        <p:nvSpPr>
          <p:cNvPr id="30" name="Oval 38">
            <a:extLst>
              <a:ext uri="{FF2B5EF4-FFF2-40B4-BE49-F238E27FC236}">
                <a16:creationId xmlns:a16="http://schemas.microsoft.com/office/drawing/2014/main" id="{F634DC48-1755-474F-95C1-CC87331FF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108" y="155914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31" name="AutoShape 39">
            <a:extLst>
              <a:ext uri="{FF2B5EF4-FFF2-40B4-BE49-F238E27FC236}">
                <a16:creationId xmlns:a16="http://schemas.microsoft.com/office/drawing/2014/main" id="{ECE7A06B-CC9D-EE42-854D-724C1196E51A}"/>
              </a:ext>
            </a:extLst>
          </p:cNvPr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6420396" y="1825847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40">
            <a:extLst>
              <a:ext uri="{FF2B5EF4-FFF2-40B4-BE49-F238E27FC236}">
                <a16:creationId xmlns:a16="http://schemas.microsoft.com/office/drawing/2014/main" id="{01BAE40F-1EE9-5E47-9AB7-170AFC32A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708" y="155914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CD08F-AB80-AF4B-823F-5EE5F0DB49BC}"/>
              </a:ext>
            </a:extLst>
          </p:cNvPr>
          <p:cNvSpPr txBox="1"/>
          <p:nvPr/>
        </p:nvSpPr>
        <p:spPr>
          <a:xfrm>
            <a:off x="6069689" y="2709349"/>
            <a:ext cx="14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67F4B6-8A36-7247-B0D6-609B6A9B454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AF6D9D44-E61F-2440-8C44-B7E73A05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113" y="14830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14" name="AutoShape 7">
            <a:extLst>
              <a:ext uri="{FF2B5EF4-FFF2-40B4-BE49-F238E27FC236}">
                <a16:creationId xmlns:a16="http://schemas.microsoft.com/office/drawing/2014/main" id="{04A8F0FB-1253-8941-9F83-5A8A8FDC685B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1716813" y="203072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8">
            <a:extLst>
              <a:ext uri="{FF2B5EF4-FFF2-40B4-BE49-F238E27FC236}">
                <a16:creationId xmlns:a16="http://schemas.microsoft.com/office/drawing/2014/main" id="{ACE0AE04-FFDF-A346-8C33-3E6534B91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13" y="25498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280CABB0-C213-974A-963E-1AE9D0BF438C}"/>
              </a:ext>
            </a:extLst>
          </p:cNvPr>
          <p:cNvCxnSpPr>
            <a:cxnSpLocks noChangeShapeType="1"/>
            <a:stCxn id="17" idx="6"/>
            <a:endCxn id="13" idx="2"/>
          </p:cNvCxnSpPr>
          <p:nvPr/>
        </p:nvCxnSpPr>
        <p:spPr bwMode="auto">
          <a:xfrm>
            <a:off x="1083401" y="1749741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0">
            <a:extLst>
              <a:ext uri="{FF2B5EF4-FFF2-40B4-BE49-F238E27FC236}">
                <a16:creationId xmlns:a16="http://schemas.microsoft.com/office/drawing/2014/main" id="{F9FFD532-B9E1-B144-9A91-4B7C8D10E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13" y="14830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548F75C7-64BD-E144-9EAF-458AF9CD693B}"/>
              </a:ext>
            </a:extLst>
          </p:cNvPr>
          <p:cNvCxnSpPr>
            <a:cxnSpLocks noChangeShapeType="1"/>
            <a:stCxn id="17" idx="4"/>
            <a:endCxn id="15" idx="0"/>
          </p:cNvCxnSpPr>
          <p:nvPr/>
        </p:nvCxnSpPr>
        <p:spPr bwMode="auto">
          <a:xfrm>
            <a:off x="802413" y="203072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12">
            <a:extLst>
              <a:ext uri="{FF2B5EF4-FFF2-40B4-BE49-F238E27FC236}">
                <a16:creationId xmlns:a16="http://schemas.microsoft.com/office/drawing/2014/main" id="{8C98F52E-1110-9741-B53E-E4B0FC8D5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513" y="14830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cxnSp>
        <p:nvCxnSpPr>
          <p:cNvPr id="20" name="AutoShape 13">
            <a:extLst>
              <a:ext uri="{FF2B5EF4-FFF2-40B4-BE49-F238E27FC236}">
                <a16:creationId xmlns:a16="http://schemas.microsoft.com/office/drawing/2014/main" id="{8DA3AC85-B78F-224B-8784-3BA115D6BD0D}"/>
              </a:ext>
            </a:extLst>
          </p:cNvPr>
          <p:cNvCxnSpPr>
            <a:cxnSpLocks noChangeShapeType="1"/>
            <a:stCxn id="19" idx="6"/>
            <a:endCxn id="22" idx="2"/>
          </p:cNvCxnSpPr>
          <p:nvPr/>
        </p:nvCxnSpPr>
        <p:spPr bwMode="auto">
          <a:xfrm>
            <a:off x="2912201" y="1749741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14">
            <a:extLst>
              <a:ext uri="{FF2B5EF4-FFF2-40B4-BE49-F238E27FC236}">
                <a16:creationId xmlns:a16="http://schemas.microsoft.com/office/drawing/2014/main" id="{9A928550-7CBD-FE40-B754-07A4BD7E4985}"/>
              </a:ext>
            </a:extLst>
          </p:cNvPr>
          <p:cNvCxnSpPr>
            <a:cxnSpLocks noChangeShapeType="1"/>
            <a:stCxn id="13" idx="6"/>
            <a:endCxn id="19" idx="2"/>
          </p:cNvCxnSpPr>
          <p:nvPr/>
        </p:nvCxnSpPr>
        <p:spPr bwMode="auto">
          <a:xfrm>
            <a:off x="1997801" y="1749741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2A287F4A-004C-E743-BB16-EACE0CD50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913" y="14830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23" name="AutoShape 16">
            <a:extLst>
              <a:ext uri="{FF2B5EF4-FFF2-40B4-BE49-F238E27FC236}">
                <a16:creationId xmlns:a16="http://schemas.microsoft.com/office/drawing/2014/main" id="{F8D261F6-3096-B644-BBFA-726DE3701805}"/>
              </a:ext>
            </a:extLst>
          </p:cNvPr>
          <p:cNvCxnSpPr>
            <a:cxnSpLocks noChangeShapeType="1"/>
            <a:stCxn id="22" idx="6"/>
          </p:cNvCxnSpPr>
          <p:nvPr/>
        </p:nvCxnSpPr>
        <p:spPr bwMode="auto">
          <a:xfrm>
            <a:off x="3826601" y="1749741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17">
            <a:extLst>
              <a:ext uri="{FF2B5EF4-FFF2-40B4-BE49-F238E27FC236}">
                <a16:creationId xmlns:a16="http://schemas.microsoft.com/office/drawing/2014/main" id="{91B9281C-5334-5C42-BACC-929B7056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113" y="25498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25" name="Oval 18">
            <a:extLst>
              <a:ext uri="{FF2B5EF4-FFF2-40B4-BE49-F238E27FC236}">
                <a16:creationId xmlns:a16="http://schemas.microsoft.com/office/drawing/2014/main" id="{3549A8C4-2659-0449-9980-64431C99D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513" y="25498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35" name="Oval 19">
            <a:extLst>
              <a:ext uri="{FF2B5EF4-FFF2-40B4-BE49-F238E27FC236}">
                <a16:creationId xmlns:a16="http://schemas.microsoft.com/office/drawing/2014/main" id="{5CEFA584-5450-2244-920B-720B461A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913" y="2549841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cxnSp>
        <p:nvCxnSpPr>
          <p:cNvPr id="36" name="AutoShape 21">
            <a:extLst>
              <a:ext uri="{FF2B5EF4-FFF2-40B4-BE49-F238E27FC236}">
                <a16:creationId xmlns:a16="http://schemas.microsoft.com/office/drawing/2014/main" id="{4EFDE634-5C2F-2A44-A3CC-C1A39A62AD73}"/>
              </a:ext>
            </a:extLst>
          </p:cNvPr>
          <p:cNvCxnSpPr>
            <a:cxnSpLocks noChangeShapeType="1"/>
            <a:stCxn id="19" idx="4"/>
            <a:endCxn id="25" idx="0"/>
          </p:cNvCxnSpPr>
          <p:nvPr/>
        </p:nvCxnSpPr>
        <p:spPr bwMode="auto">
          <a:xfrm>
            <a:off x="2631213" y="203072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22">
            <a:extLst>
              <a:ext uri="{FF2B5EF4-FFF2-40B4-BE49-F238E27FC236}">
                <a16:creationId xmlns:a16="http://schemas.microsoft.com/office/drawing/2014/main" id="{59051653-BDAD-4040-B000-4025825EDC39}"/>
              </a:ext>
            </a:extLst>
          </p:cNvPr>
          <p:cNvCxnSpPr>
            <a:cxnSpLocks noChangeShapeType="1"/>
            <a:stCxn id="22" idx="4"/>
            <a:endCxn id="35" idx="0"/>
          </p:cNvCxnSpPr>
          <p:nvPr/>
        </p:nvCxnSpPr>
        <p:spPr bwMode="auto">
          <a:xfrm>
            <a:off x="3545613" y="203072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AA4789A-1793-7E41-AD12-31896CAAA305}"/>
              </a:ext>
            </a:extLst>
          </p:cNvPr>
          <p:cNvSpPr/>
          <p:nvPr/>
        </p:nvSpPr>
        <p:spPr>
          <a:xfrm>
            <a:off x="71466" y="888681"/>
            <a:ext cx="4570855" cy="1328928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63BCD3-B2D7-CA48-8AE9-8AA40D6C2EF8}"/>
              </a:ext>
            </a:extLst>
          </p:cNvPr>
          <p:cNvSpPr txBox="1"/>
          <p:nvPr/>
        </p:nvSpPr>
        <p:spPr>
          <a:xfrm>
            <a:off x="710973" y="885495"/>
            <a:ext cx="320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states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964129-1D4D-8F4C-BEE9-4604D5E2DA2A}"/>
              </a:ext>
            </a:extLst>
          </p:cNvPr>
          <p:cNvSpPr/>
          <p:nvPr/>
        </p:nvSpPr>
        <p:spPr>
          <a:xfrm>
            <a:off x="79086" y="2327337"/>
            <a:ext cx="4570855" cy="1328928"/>
          </a:xfrm>
          <a:prstGeom prst="ellipse">
            <a:avLst/>
          </a:prstGeom>
          <a:solidFill>
            <a:srgbClr val="FF7E7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5D5D08-367A-4A4E-B783-A974AC27A09E}"/>
              </a:ext>
            </a:extLst>
          </p:cNvPr>
          <p:cNvSpPr txBox="1"/>
          <p:nvPr/>
        </p:nvSpPr>
        <p:spPr>
          <a:xfrm>
            <a:off x="802413" y="3072504"/>
            <a:ext cx="320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5932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6" grpId="0" animBg="1"/>
      <p:bldP spid="27" grpId="0" animBg="1"/>
      <p:bldP spid="29" grpId="0"/>
      <p:bldP spid="30" grpId="0" animBg="1"/>
      <p:bldP spid="32" grpId="0" animBg="1"/>
      <p:bldP spid="33" grpId="0"/>
      <p:bldP spid="38" grpId="0" animBg="1"/>
      <p:bldP spid="39" grpId="0"/>
      <p:bldP spid="40" grpId="0" animBg="1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627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C0D9-AB48-A640-AE7E-50F29F2C78F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AA39-7064-4C4F-8259-04FD4E5194B1}"/>
              </a:ext>
            </a:extLst>
          </p:cNvPr>
          <p:cNvSpPr txBox="1"/>
          <p:nvPr/>
        </p:nvSpPr>
        <p:spPr>
          <a:xfrm>
            <a:off x="0" y="3305888"/>
            <a:ext cx="914400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N hidden states and a sequence of T observations, 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combinations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FF025-1187-CF4A-A047-B95C49EE9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rgbClr val="FF7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252" y="1887890"/>
            <a:ext cx="5677705" cy="215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FD198-16A7-EE4A-BE35-F7123CF461EE}"/>
              </a:ext>
            </a:extLst>
          </p:cNvPr>
          <p:cNvSpPr txBox="1"/>
          <p:nvPr/>
        </p:nvSpPr>
        <p:spPr>
          <a:xfrm>
            <a:off x="170431" y="939259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given observation/measurement sequence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B2B2AA-E5C4-914B-92FF-28C7D0BEA41E}"/>
              </a:ext>
            </a:extLst>
          </p:cNvPr>
          <p:cNvSpPr/>
          <p:nvPr/>
        </p:nvSpPr>
        <p:spPr>
          <a:xfrm rot="17105787" flipH="1">
            <a:off x="1341601" y="1334071"/>
            <a:ext cx="599292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FDAA3-5727-4549-AF8A-6DF52378ADE4}"/>
              </a:ext>
            </a:extLst>
          </p:cNvPr>
          <p:cNvSpPr txBox="1"/>
          <p:nvPr/>
        </p:nvSpPr>
        <p:spPr>
          <a:xfrm>
            <a:off x="496135" y="4118492"/>
            <a:ext cx="229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Marginal probability rule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BA1F095-020C-0B44-A872-03830EA6551A}"/>
              </a:ext>
            </a:extLst>
          </p:cNvPr>
          <p:cNvSpPr/>
          <p:nvPr/>
        </p:nvSpPr>
        <p:spPr>
          <a:xfrm rot="18613450" flipH="1" flipV="1">
            <a:off x="2088507" y="3988750"/>
            <a:ext cx="1930899" cy="1001598"/>
          </a:xfrm>
          <a:custGeom>
            <a:avLst/>
            <a:gdLst>
              <a:gd name="connsiteX0" fmla="*/ 975360 w 975360"/>
              <a:gd name="connsiteY0" fmla="*/ 711774 h 711774"/>
              <a:gd name="connsiteX1" fmla="*/ 573024 w 975360"/>
              <a:gd name="connsiteY1" fmla="*/ 89982 h 711774"/>
              <a:gd name="connsiteX2" fmla="*/ 0 w 975360"/>
              <a:gd name="connsiteY2" fmla="*/ 16830 h 71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11774">
                <a:moveTo>
                  <a:pt x="975360" y="711774"/>
                </a:moveTo>
                <a:cubicBezTo>
                  <a:pt x="855472" y="458790"/>
                  <a:pt x="735584" y="205806"/>
                  <a:pt x="573024" y="89982"/>
                </a:cubicBezTo>
                <a:cubicBezTo>
                  <a:pt x="410464" y="-25842"/>
                  <a:pt x="205232" y="-4506"/>
                  <a:pt x="0" y="168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6CF64-E7E2-9F43-A34D-5160B78E3D73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253690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FF025-1187-CF4A-A047-B95C49EE9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rgbClr val="FF7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252" y="1887890"/>
            <a:ext cx="5677705" cy="215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FD198-16A7-EE4A-BE35-F7123CF461EE}"/>
              </a:ext>
            </a:extLst>
          </p:cNvPr>
          <p:cNvSpPr txBox="1"/>
          <p:nvPr/>
        </p:nvSpPr>
        <p:spPr>
          <a:xfrm>
            <a:off x="170431" y="939259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given observation/measurement sequence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B2B2AA-E5C4-914B-92FF-28C7D0BEA41E}"/>
              </a:ext>
            </a:extLst>
          </p:cNvPr>
          <p:cNvSpPr/>
          <p:nvPr/>
        </p:nvSpPr>
        <p:spPr>
          <a:xfrm rot="17105787" flipH="1">
            <a:off x="1341601" y="1334071"/>
            <a:ext cx="599292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AFEB8-7722-0043-8D85-262E2255DF82}"/>
              </a:ext>
            </a:extLst>
          </p:cNvPr>
          <p:cNvSpPr txBox="1"/>
          <p:nvPr/>
        </p:nvSpPr>
        <p:spPr>
          <a:xfrm>
            <a:off x="481327" y="5116515"/>
            <a:ext cx="3944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Summation over all possible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 of hidden states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0A2600B-E3D6-5045-ABA1-D8B7DF4A2C98}"/>
              </a:ext>
            </a:extLst>
          </p:cNvPr>
          <p:cNvSpPr/>
          <p:nvPr/>
        </p:nvSpPr>
        <p:spPr>
          <a:xfrm rot="11723841" flipH="1">
            <a:off x="2657241" y="4028834"/>
            <a:ext cx="805095" cy="121232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E31F-20F2-C243-96C3-6542894C7AD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232577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FF025-1187-CF4A-A047-B95C49EE9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rgbClr val="FF7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252" y="1887890"/>
            <a:ext cx="5677705" cy="215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FD198-16A7-EE4A-BE35-F7123CF461EE}"/>
              </a:ext>
            </a:extLst>
          </p:cNvPr>
          <p:cNvSpPr txBox="1"/>
          <p:nvPr/>
        </p:nvSpPr>
        <p:spPr>
          <a:xfrm>
            <a:off x="170431" y="939259"/>
            <a:ext cx="747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a given observation/measurement sequence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B2B2AA-E5C4-914B-92FF-28C7D0BEA41E}"/>
              </a:ext>
            </a:extLst>
          </p:cNvPr>
          <p:cNvSpPr/>
          <p:nvPr/>
        </p:nvSpPr>
        <p:spPr>
          <a:xfrm rot="17105787" flipH="1">
            <a:off x="1341601" y="1334071"/>
            <a:ext cx="599292" cy="96316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AFEB8-7722-0043-8D85-262E2255DF82}"/>
              </a:ext>
            </a:extLst>
          </p:cNvPr>
          <p:cNvSpPr txBox="1"/>
          <p:nvPr/>
        </p:nvSpPr>
        <p:spPr>
          <a:xfrm>
            <a:off x="481327" y="5116515"/>
            <a:ext cx="3944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Summation over all possible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 of hidden states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0A2600B-E3D6-5045-ABA1-D8B7DF4A2C98}"/>
              </a:ext>
            </a:extLst>
          </p:cNvPr>
          <p:cNvSpPr/>
          <p:nvPr/>
        </p:nvSpPr>
        <p:spPr>
          <a:xfrm rot="11723841" flipH="1">
            <a:off x="2657241" y="4028834"/>
            <a:ext cx="805095" cy="1212328"/>
          </a:xfrm>
          <a:custGeom>
            <a:avLst/>
            <a:gdLst>
              <a:gd name="connsiteX0" fmla="*/ 0 w 792480"/>
              <a:gd name="connsiteY0" fmla="*/ 0 h 963168"/>
              <a:gd name="connsiteX1" fmla="*/ 243840 w 792480"/>
              <a:gd name="connsiteY1" fmla="*/ 463296 h 963168"/>
              <a:gd name="connsiteX2" fmla="*/ 451104 w 792480"/>
              <a:gd name="connsiteY2" fmla="*/ 73152 h 963168"/>
              <a:gd name="connsiteX3" fmla="*/ 792480 w 792480"/>
              <a:gd name="connsiteY3" fmla="*/ 963168 h 9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63168">
                <a:moveTo>
                  <a:pt x="0" y="0"/>
                </a:moveTo>
                <a:cubicBezTo>
                  <a:pt x="84328" y="225552"/>
                  <a:pt x="168656" y="451104"/>
                  <a:pt x="243840" y="463296"/>
                </a:cubicBezTo>
                <a:cubicBezTo>
                  <a:pt x="319024" y="475488"/>
                  <a:pt x="359664" y="-10160"/>
                  <a:pt x="451104" y="73152"/>
                </a:cubicBezTo>
                <a:cubicBezTo>
                  <a:pt x="542544" y="156464"/>
                  <a:pt x="667512" y="559816"/>
                  <a:pt x="792480" y="963168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D7292-9F3C-D040-800E-5E92CAD511E5}"/>
              </a:ext>
            </a:extLst>
          </p:cNvPr>
          <p:cNvSpPr txBox="1"/>
          <p:nvPr/>
        </p:nvSpPr>
        <p:spPr>
          <a:xfrm>
            <a:off x="1098241" y="6017500"/>
            <a:ext cx="6919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N hidden states and a sequence of T observations,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combinations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1C82-33C1-B64B-8A84-2EF2227DB36D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258366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1FD198-16A7-EE4A-BE35-F7123CF461EE}"/>
              </a:ext>
            </a:extLst>
          </p:cNvPr>
          <p:cNvSpPr txBox="1"/>
          <p:nvPr/>
        </p:nvSpPr>
        <p:spPr>
          <a:xfrm>
            <a:off x="1084831" y="2060923"/>
            <a:ext cx="4845237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Forward-backward algorithm.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Viterbi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1C82-33C1-B64B-8A84-2EF2227DB36D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393380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155B-73FB-BB4A-B3F3-2BF161475D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Problems solved by HMM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BD4-E6F7-9948-AFA4-C7841600672A}"/>
              </a:ext>
            </a:extLst>
          </p:cNvPr>
          <p:cNvSpPr txBox="1"/>
          <p:nvPr/>
        </p:nvSpPr>
        <p:spPr>
          <a:xfrm>
            <a:off x="288758" y="1662851"/>
            <a:ext cx="8855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1) Likelihood: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Determine the likelihood of an observation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17A26-3073-4440-B7FC-D2E8264CCA4E}"/>
              </a:ext>
            </a:extLst>
          </p:cNvPr>
          <p:cNvSpPr txBox="1"/>
          <p:nvPr/>
        </p:nvSpPr>
        <p:spPr>
          <a:xfrm>
            <a:off x="288758" y="2982724"/>
            <a:ext cx="8855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2) Decoding: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sequence, determine the best sequence of hidden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D105-D757-044A-A8EA-C3C815A99744}"/>
              </a:ext>
            </a:extLst>
          </p:cNvPr>
          <p:cNvSpPr txBox="1"/>
          <p:nvPr/>
        </p:nvSpPr>
        <p:spPr>
          <a:xfrm>
            <a:off x="288758" y="4671929"/>
            <a:ext cx="8855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3) Learning: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Given an observation sequence and a sequence of states, learn the HMM parameters: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) Transition probabilities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			    ii) Emission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DE071-AB4D-A94C-8A4A-2F57020CF151}"/>
              </a:ext>
            </a:extLst>
          </p:cNvPr>
          <p:cNvSpPr txBox="1"/>
          <p:nvPr/>
        </p:nvSpPr>
        <p:spPr>
          <a:xfrm>
            <a:off x="2600266" y="3025170"/>
            <a:ext cx="341407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[Viterbi algorithm]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2465-931D-4847-8D1D-B746BB4DEBCD}"/>
              </a:ext>
            </a:extLst>
          </p:cNvPr>
          <p:cNvSpPr txBox="1"/>
          <p:nvPr/>
        </p:nvSpPr>
        <p:spPr>
          <a:xfrm>
            <a:off x="2471928" y="4296397"/>
            <a:ext cx="5677461" cy="892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[Forward-backward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[Baum-Welch algorithm]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Lucida Bright" panose="020406020505050203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10243</TotalTime>
  <Words>943</Words>
  <Application>Microsoft Office PowerPoint</Application>
  <PresentationFormat>On-screen Show (4:3)</PresentationFormat>
  <Paragraphs>351</Paragraphs>
  <Slides>25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Lucida Bright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Tran Tien Cong</cp:lastModifiedBy>
  <cp:revision>675</cp:revision>
  <dcterms:created xsi:type="dcterms:W3CDTF">2019-02-13T16:19:48Z</dcterms:created>
  <dcterms:modified xsi:type="dcterms:W3CDTF">2022-10-02T14:43:55Z</dcterms:modified>
</cp:coreProperties>
</file>